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18"/>
  </p:notesMasterIdLst>
  <p:sldIdLst>
    <p:sldId id="702" r:id="rId2"/>
    <p:sldId id="257" r:id="rId3"/>
    <p:sldId id="701" r:id="rId4"/>
    <p:sldId id="705" r:id="rId5"/>
    <p:sldId id="724" r:id="rId6"/>
    <p:sldId id="713" r:id="rId7"/>
    <p:sldId id="706" r:id="rId8"/>
    <p:sldId id="707" r:id="rId9"/>
    <p:sldId id="708" r:id="rId10"/>
    <p:sldId id="704" r:id="rId11"/>
    <p:sldId id="709" r:id="rId12"/>
    <p:sldId id="712" r:id="rId13"/>
    <p:sldId id="714" r:id="rId14"/>
    <p:sldId id="719" r:id="rId15"/>
    <p:sldId id="721" r:id="rId16"/>
    <p:sldId id="70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3840" userDrawn="1">
          <p15:clr>
            <a:srgbClr val="A4A3A4"/>
          </p15:clr>
        </p15:guide>
        <p15:guide id="3" pos="3940" userDrawn="1">
          <p15:clr>
            <a:srgbClr val="A4A3A4"/>
          </p15:clr>
        </p15:guide>
        <p15:guide id="4" orient="horz" pos="1412" userDrawn="1">
          <p15:clr>
            <a:srgbClr val="A4A3A4"/>
          </p15:clr>
        </p15:guide>
        <p15:guide id="5" orient="horz" pos="3929" userDrawn="1">
          <p15:clr>
            <a:srgbClr val="A4A3A4"/>
          </p15:clr>
        </p15:guide>
        <p15:guide id="6" pos="574" userDrawn="1">
          <p15:clr>
            <a:srgbClr val="A4A3A4"/>
          </p15:clr>
        </p15:guide>
        <p15:guide id="7" pos="71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8F9"/>
    <a:srgbClr val="E6F3FF"/>
    <a:srgbClr val="E1FDF7"/>
    <a:srgbClr val="DEF7F0"/>
    <a:srgbClr val="ECFAFB"/>
    <a:srgbClr val="ECFDF6"/>
    <a:srgbClr val="E5F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60" autoAdjust="0"/>
    <p:restoredTop sz="96296"/>
  </p:normalViewPr>
  <p:slideViewPr>
    <p:cSldViewPr snapToGrid="0" snapToObjects="1">
      <p:cViewPr varScale="1">
        <p:scale>
          <a:sx n="72" d="100"/>
          <a:sy n="72" d="100"/>
        </p:scale>
        <p:origin x="408" y="54"/>
      </p:cViewPr>
      <p:guideLst>
        <p:guide orient="horz" pos="1049"/>
        <p:guide pos="3840"/>
        <p:guide pos="3940"/>
        <p:guide orient="horz" pos="1412"/>
        <p:guide orient="horz" pos="3929"/>
        <p:guide pos="574"/>
        <p:guide pos="7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6FC7F35E-D0AE-3B47-9C08-44DBE59D316B}" type="datetimeFigureOut">
              <a:rPr lang="en-AU" smtClean="0"/>
              <a:t>8/11/2021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4D11F01A-E2CC-CC4B-9AE7-50FA3F2737E0}" type="slidenum">
              <a:rPr lang="en-AU" smtClean="0"/>
              <a:t>‹#›</a:t>
            </a:fld>
            <a:endParaRPr lang="en-AU" dirty="0"/>
          </a:p>
        </p:txBody>
      </p:sp>
    </p:spTree>
    <p:extLst>
      <p:ext uri="{BB962C8B-B14F-4D97-AF65-F5344CB8AC3E}">
        <p14:creationId xmlns:p14="http://schemas.microsoft.com/office/powerpoint/2010/main" val="241337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511370-8DC2-9745-8417-B1B3A71CE6AF}"/>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800" b="1">
                <a:solidFill>
                  <a:schemeClr val="bg1"/>
                </a:solidFill>
                <a:latin typeface="Avenir Book" panose="02000503020000020003" pitchFamily="2"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1">
                <a:solidFill>
                  <a:schemeClr val="bg1"/>
                </a:solidFill>
                <a:latin typeface="Avenir Book" panose="02000503020000020003" pitchFamily="2" charset="0"/>
              </a:defRPr>
            </a:lvl1pPr>
          </a:lstStyle>
          <a:p>
            <a:fld id="{012E59BC-2A86-5F4C-8B1F-52FE37C3FF1A}" type="datetime1">
              <a:rPr lang="en-AU" smtClean="0"/>
              <a:t>8/11/2021</a:t>
            </a:fld>
            <a:endParaRPr lang="en-US" dirty="0"/>
          </a:p>
        </p:txBody>
      </p:sp>
      <p:pic>
        <p:nvPicPr>
          <p:cNvPr id="8" name="Picture 7">
            <a:extLst>
              <a:ext uri="{FF2B5EF4-FFF2-40B4-BE49-F238E27FC236}">
                <a16:creationId xmlns:a16="http://schemas.microsoft.com/office/drawing/2014/main" id="{730DA3E8-DC81-594F-8BB4-1C76BD28C0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30796" y="365764"/>
            <a:ext cx="1382729" cy="1068849"/>
          </a:xfrm>
          <a:prstGeom prst="rect">
            <a:avLst/>
          </a:prstGeom>
        </p:spPr>
      </p:pic>
    </p:spTree>
    <p:extLst>
      <p:ext uri="{BB962C8B-B14F-4D97-AF65-F5344CB8AC3E}">
        <p14:creationId xmlns:p14="http://schemas.microsoft.com/office/powerpoint/2010/main" val="279350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0C9878-F489-0649-AE0F-4C1F5C4650A8}"/>
              </a:ext>
            </a:extLst>
          </p:cNvPr>
          <p:cNvSpPr/>
          <p:nvPr userDrawn="1"/>
        </p:nvSpPr>
        <p:spPr>
          <a:xfrm>
            <a:off x="0" y="-1"/>
            <a:ext cx="12192000" cy="1689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title"/>
          </p:nvPr>
        </p:nvSpPr>
        <p:spPr>
          <a:xfrm>
            <a:off x="838200" y="365125"/>
            <a:ext cx="9283094" cy="715619"/>
          </a:xfrm>
          <a:prstGeom prst="rect">
            <a:avLst/>
          </a:prstGeom>
        </p:spPr>
        <p:txBody>
          <a:bodyPr>
            <a:normAutofit/>
          </a:bodyPr>
          <a:lstStyle>
            <a:lvl1pPr>
              <a:defRPr sz="3600" b="1" i="0">
                <a:solidFill>
                  <a:schemeClr val="bg1"/>
                </a:solidFill>
                <a:latin typeface="Avenir Heavy" panose="02000503020000020003" pitchFamily="2" charset="0"/>
              </a:defRPr>
            </a:lvl1pPr>
          </a:lstStyle>
          <a:p>
            <a:r>
              <a:rPr lang="en-GB" dirty="0"/>
              <a:t>Click to edit Master title style</a:t>
            </a:r>
            <a:endParaRPr lang="en-US" dirty="0"/>
          </a:p>
        </p:txBody>
      </p:sp>
      <p:sp>
        <p:nvSpPr>
          <p:cNvPr id="3" name="Content Placeholder 2"/>
          <p:cNvSpPr>
            <a:spLocks noGrp="1"/>
          </p:cNvSpPr>
          <p:nvPr>
            <p:ph idx="1"/>
          </p:nvPr>
        </p:nvSpPr>
        <p:spPr>
          <a:xfrm>
            <a:off x="911224" y="2241549"/>
            <a:ext cx="10442575" cy="3995739"/>
          </a:xfrm>
        </p:spPr>
        <p:txBody>
          <a:bodyPr>
            <a:noAutofit/>
          </a:bodyPr>
          <a:lstStyle>
            <a:lvl1pPr marL="173038" indent="-173038">
              <a:lnSpc>
                <a:spcPct val="100000"/>
              </a:lnSpc>
              <a:spcBef>
                <a:spcPts val="600"/>
              </a:spcBef>
              <a:spcAft>
                <a:spcPts val="200"/>
              </a:spcAft>
              <a:defRPr sz="1400">
                <a:latin typeface="Avenir Book" panose="02000503020000020003" pitchFamily="2" charset="0"/>
              </a:defRPr>
            </a:lvl1pPr>
            <a:lvl2pPr marL="534988" indent="-233363">
              <a:lnSpc>
                <a:spcPct val="100000"/>
              </a:lnSpc>
              <a:spcBef>
                <a:spcPts val="300"/>
              </a:spcBef>
              <a:spcAft>
                <a:spcPts val="200"/>
              </a:spcAft>
              <a:buSzPct val="80000"/>
              <a:buFont typeface="Wingdings" panose="05000000000000000000" pitchFamily="2" charset="2"/>
              <a:buChar char="q"/>
              <a:defRPr sz="1400">
                <a:latin typeface="Avenir Book" panose="02000503020000020003" pitchFamily="2" charset="0"/>
              </a:defRPr>
            </a:lvl2pPr>
            <a:lvl3pPr>
              <a:defRPr sz="1400">
                <a:latin typeface="Avenir Book" panose="02000503020000020003" pitchFamily="2" charset="0"/>
              </a:defRPr>
            </a:lvl3pPr>
            <a:lvl4pPr>
              <a:defRPr sz="1400">
                <a:latin typeface="Avenir Book" panose="02000503020000020003" pitchFamily="2" charset="0"/>
              </a:defRPr>
            </a:lvl4pPr>
            <a:lvl5pPr>
              <a:defRPr sz="1400">
                <a:latin typeface="Avenir Book" panose="02000503020000020003" pitchFamily="2" charset="0"/>
              </a:defRPr>
            </a:lvl5pPr>
          </a:lstStyle>
          <a:p>
            <a:pPr lvl="0"/>
            <a:r>
              <a:rPr lang="en-GB" dirty="0"/>
              <a:t>Click to edit Master text styles</a:t>
            </a:r>
          </a:p>
          <a:p>
            <a:pPr lvl="1"/>
            <a:r>
              <a:rPr lang="en-GB" dirty="0"/>
              <a:t>Second level</a:t>
            </a:r>
          </a:p>
        </p:txBody>
      </p:sp>
      <p:sp>
        <p:nvSpPr>
          <p:cNvPr id="6" name="Slide Number Placeholder 5"/>
          <p:cNvSpPr>
            <a:spLocks noGrp="1"/>
          </p:cNvSpPr>
          <p:nvPr>
            <p:ph type="sldNum" sz="quarter" idx="12"/>
          </p:nvPr>
        </p:nvSpPr>
        <p:spPr>
          <a:xfrm>
            <a:off x="8610599" y="6521563"/>
            <a:ext cx="3173083" cy="215661"/>
          </a:xfrm>
        </p:spPr>
        <p:txBody>
          <a:bodyPr/>
          <a:lstStyle>
            <a:lvl1pPr>
              <a:defRPr>
                <a:solidFill>
                  <a:schemeClr val="accent2"/>
                </a:solidFill>
                <a:latin typeface="Avenir Book" panose="02000503020000020003" pitchFamily="2" charset="0"/>
              </a:defRPr>
            </a:lvl1pPr>
          </a:lstStyle>
          <a:p>
            <a:fld id="{9CADE3F3-7E63-CB4F-BD1E-AE86C6E55E9B}" type="slidenum">
              <a:rPr lang="en-AU" smtClean="0"/>
              <a:pPr/>
              <a:t>‹#›</a:t>
            </a:fld>
            <a:endParaRPr lang="en-AU" dirty="0"/>
          </a:p>
        </p:txBody>
      </p:sp>
      <p:sp>
        <p:nvSpPr>
          <p:cNvPr id="14" name="Footer Placeholder 4">
            <a:extLst>
              <a:ext uri="{FF2B5EF4-FFF2-40B4-BE49-F238E27FC236}">
                <a16:creationId xmlns:a16="http://schemas.microsoft.com/office/drawing/2014/main" id="{91C506E7-3156-0347-825A-BA047D36D92B}"/>
              </a:ext>
            </a:extLst>
          </p:cNvPr>
          <p:cNvSpPr>
            <a:spLocks noGrp="1"/>
          </p:cNvSpPr>
          <p:nvPr>
            <p:ph type="ftr" sz="quarter" idx="3"/>
          </p:nvPr>
        </p:nvSpPr>
        <p:spPr>
          <a:xfrm>
            <a:off x="911224" y="6521563"/>
            <a:ext cx="3732493" cy="215661"/>
          </a:xfrm>
          <a:prstGeom prst="rect">
            <a:avLst/>
          </a:prstGeom>
        </p:spPr>
        <p:txBody>
          <a:bodyPr vert="horz" lIns="91440" tIns="45720" rIns="91440" bIns="45720" rtlCol="0" anchor="ctr"/>
          <a:lstStyle>
            <a:lvl1pPr algn="l">
              <a:defRPr sz="1200">
                <a:solidFill>
                  <a:schemeClr val="accent2"/>
                </a:solidFill>
                <a:latin typeface="Avenir Book" panose="02000503020000020003" pitchFamily="2" charset="0"/>
              </a:defRPr>
            </a:lvl1pPr>
          </a:lstStyle>
          <a:p>
            <a:r>
              <a:rPr lang="en-AU"/>
              <a:t>Confidential</a:t>
            </a:r>
            <a:endParaRPr lang="en-AU" dirty="0"/>
          </a:p>
        </p:txBody>
      </p:sp>
      <p:sp>
        <p:nvSpPr>
          <p:cNvPr id="15" name="Date Placeholder 3">
            <a:extLst>
              <a:ext uri="{FF2B5EF4-FFF2-40B4-BE49-F238E27FC236}">
                <a16:creationId xmlns:a16="http://schemas.microsoft.com/office/drawing/2014/main" id="{F7AD756F-EBF6-2F49-8CD6-A28DA0750C75}"/>
              </a:ext>
            </a:extLst>
          </p:cNvPr>
          <p:cNvSpPr>
            <a:spLocks noGrp="1"/>
          </p:cNvSpPr>
          <p:nvPr>
            <p:ph type="dt" sz="half" idx="2"/>
          </p:nvPr>
        </p:nvSpPr>
        <p:spPr>
          <a:xfrm>
            <a:off x="4724400" y="6521563"/>
            <a:ext cx="2743200" cy="215661"/>
          </a:xfrm>
          <a:prstGeom prst="rect">
            <a:avLst/>
          </a:prstGeom>
        </p:spPr>
        <p:txBody>
          <a:bodyPr vert="horz" lIns="91440" tIns="45720" rIns="91440" bIns="45720" rtlCol="0" anchor="ctr"/>
          <a:lstStyle>
            <a:lvl1pPr algn="ctr">
              <a:defRPr sz="1200">
                <a:solidFill>
                  <a:schemeClr val="accent2"/>
                </a:solidFill>
                <a:latin typeface="Avenir Book" panose="02000503020000020003" pitchFamily="2" charset="0"/>
              </a:defRPr>
            </a:lvl1pPr>
          </a:lstStyle>
          <a:p>
            <a:fld id="{1139D605-091E-0641-9214-F6B76099C23D}" type="datetime1">
              <a:rPr lang="en-AU" smtClean="0"/>
              <a:pPr/>
              <a:t>8/11/2021</a:t>
            </a:fld>
            <a:endParaRPr lang="en-AU" dirty="0"/>
          </a:p>
        </p:txBody>
      </p:sp>
      <p:pic>
        <p:nvPicPr>
          <p:cNvPr id="9" name="Picture 8">
            <a:extLst>
              <a:ext uri="{FF2B5EF4-FFF2-40B4-BE49-F238E27FC236}">
                <a16:creationId xmlns:a16="http://schemas.microsoft.com/office/drawing/2014/main" id="{D8403B2B-BEEB-3C4C-941E-81F2E2B60EE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532853" y="425510"/>
            <a:ext cx="1172045" cy="905990"/>
          </a:xfrm>
          <a:prstGeom prst="rect">
            <a:avLst/>
          </a:prstGeom>
        </p:spPr>
      </p:pic>
      <p:cxnSp>
        <p:nvCxnSpPr>
          <p:cNvPr id="11" name="Straight Connector 10">
            <a:extLst>
              <a:ext uri="{FF2B5EF4-FFF2-40B4-BE49-F238E27FC236}">
                <a16:creationId xmlns:a16="http://schemas.microsoft.com/office/drawing/2014/main" id="{67B11D64-F1D6-1947-BAD6-8E8A2F41538B}"/>
              </a:ext>
            </a:extLst>
          </p:cNvPr>
          <p:cNvCxnSpPr>
            <a:cxnSpLocks/>
          </p:cNvCxnSpPr>
          <p:nvPr userDrawn="1"/>
        </p:nvCxnSpPr>
        <p:spPr>
          <a:xfrm>
            <a:off x="-16778" y="1689462"/>
            <a:ext cx="12208778"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629883"/>
      </p:ext>
    </p:extLst>
  </p:cSld>
  <p:clrMapOvr>
    <a:masterClrMapping/>
  </p:clrMapOvr>
  <p:extLst>
    <p:ext uri="{DCECCB84-F9BA-43D5-87BE-67443E8EF086}">
      <p15:sldGuideLst xmlns:p15="http://schemas.microsoft.com/office/powerpoint/2012/main">
        <p15:guide id="1" pos="574" userDrawn="1">
          <p15:clr>
            <a:srgbClr val="FBAE40"/>
          </p15:clr>
        </p15:guide>
        <p15:guide id="2" orient="horz" pos="1412" userDrawn="1">
          <p15:clr>
            <a:srgbClr val="FBAE40"/>
          </p15:clr>
        </p15:guide>
        <p15:guide id="3" orient="horz" pos="3929" userDrawn="1">
          <p15:clr>
            <a:srgbClr val="FBAE40"/>
          </p15:clr>
        </p15:guide>
        <p15:guide id="4" pos="715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Orange"/>
          <p:cNvSpPr/>
          <p:nvPr userDrawn="1"/>
        </p:nvSpPr>
        <p:spPr>
          <a:xfrm>
            <a:off x="0" y="0"/>
            <a:ext cx="12396853" cy="6858000"/>
          </a:xfrm>
          <a:prstGeom prst="rect">
            <a:avLst/>
          </a:prstGeom>
          <a:solidFill>
            <a:srgbClr val="002060"/>
          </a:solidFill>
          <a:ln w="19050"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342900"/>
            <a:endParaRPr lang="en-US" sz="1350" dirty="0">
              <a:solidFill>
                <a:prstClr val="white"/>
              </a:solidFill>
            </a:endParaRPr>
          </a:p>
        </p:txBody>
      </p:sp>
      <p:grpSp>
        <p:nvGrpSpPr>
          <p:cNvPr id="12" name="Group 11">
            <a:extLst>
              <a:ext uri="{FF2B5EF4-FFF2-40B4-BE49-F238E27FC236}">
                <a16:creationId xmlns:a16="http://schemas.microsoft.com/office/drawing/2014/main" id="{0F1BFB28-B4E8-4190-8007-DD5CEC95A6B3}"/>
              </a:ext>
            </a:extLst>
          </p:cNvPr>
          <p:cNvGrpSpPr/>
          <p:nvPr userDrawn="1"/>
        </p:nvGrpSpPr>
        <p:grpSpPr>
          <a:xfrm>
            <a:off x="1680875" y="4850031"/>
            <a:ext cx="2602895" cy="1157305"/>
            <a:chOff x="9444238" y="1557609"/>
            <a:chExt cx="2602895" cy="1157305"/>
          </a:xfrm>
        </p:grpSpPr>
        <p:pic>
          <p:nvPicPr>
            <p:cNvPr id="13" name="Graphic 12" descr="Envelope">
              <a:extLst>
                <a:ext uri="{FF2B5EF4-FFF2-40B4-BE49-F238E27FC236}">
                  <a16:creationId xmlns:a16="http://schemas.microsoft.com/office/drawing/2014/main" id="{DCE2D47F-A4B7-4D78-9115-F70DF2EE29D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47715" y="2494801"/>
              <a:ext cx="199809" cy="199809"/>
            </a:xfrm>
            <a:prstGeom prst="rect">
              <a:avLst/>
            </a:prstGeom>
          </p:spPr>
        </p:pic>
        <p:pic>
          <p:nvPicPr>
            <p:cNvPr id="14" name="Graphic 13" descr="Email">
              <a:extLst>
                <a:ext uri="{FF2B5EF4-FFF2-40B4-BE49-F238E27FC236}">
                  <a16:creationId xmlns:a16="http://schemas.microsoft.com/office/drawing/2014/main" id="{510DE1D0-EB21-4C8A-B709-D2AF3E70524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44239" y="1656435"/>
              <a:ext cx="199809" cy="199809"/>
            </a:xfrm>
            <a:prstGeom prst="rect">
              <a:avLst/>
            </a:prstGeom>
          </p:spPr>
        </p:pic>
        <p:pic>
          <p:nvPicPr>
            <p:cNvPr id="15" name="Graphic 14" descr="Receiver">
              <a:extLst>
                <a:ext uri="{FF2B5EF4-FFF2-40B4-BE49-F238E27FC236}">
                  <a16:creationId xmlns:a16="http://schemas.microsoft.com/office/drawing/2014/main" id="{3FC69285-BB0C-48BF-A0AE-2D0818DD29A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44238" y="2231429"/>
              <a:ext cx="199809" cy="199809"/>
            </a:xfrm>
            <a:prstGeom prst="rect">
              <a:avLst/>
            </a:prstGeom>
          </p:spPr>
        </p:pic>
        <p:sp>
          <p:nvSpPr>
            <p:cNvPr id="16" name="TextBox 15">
              <a:extLst>
                <a:ext uri="{FF2B5EF4-FFF2-40B4-BE49-F238E27FC236}">
                  <a16:creationId xmlns:a16="http://schemas.microsoft.com/office/drawing/2014/main" id="{993F4C4C-85CF-42ED-9B5B-21CE7A4D4B6F}"/>
                </a:ext>
              </a:extLst>
            </p:cNvPr>
            <p:cNvSpPr txBox="1"/>
            <p:nvPr/>
          </p:nvSpPr>
          <p:spPr>
            <a:xfrm>
              <a:off x="9735057" y="1557609"/>
              <a:ext cx="2312076" cy="1157305"/>
            </a:xfrm>
            <a:prstGeom prst="rect">
              <a:avLst/>
            </a:prstGeom>
            <a:noFill/>
          </p:spPr>
          <p:txBody>
            <a:bodyPr wrap="square" rtlCol="0">
              <a:spAutoFit/>
            </a:bodyPr>
            <a:lstStyle/>
            <a:p>
              <a:pPr>
                <a:lnSpc>
                  <a:spcPct val="200000"/>
                </a:lnSpc>
              </a:pPr>
              <a:r>
                <a:rPr lang="en-GB" sz="900" dirty="0">
                  <a:solidFill>
                    <a:schemeClr val="bg1"/>
                  </a:solidFill>
                  <a:latin typeface="Avenir Book" panose="02000503020000020003" pitchFamily="2" charset="0"/>
                </a:rPr>
                <a:t>Info@bowenutilities.com</a:t>
              </a:r>
            </a:p>
            <a:p>
              <a:pPr>
                <a:lnSpc>
                  <a:spcPct val="200000"/>
                </a:lnSpc>
              </a:pPr>
              <a:r>
                <a:rPr lang="en-GB" sz="900" dirty="0">
                  <a:solidFill>
                    <a:schemeClr val="bg1"/>
                  </a:solidFill>
                  <a:latin typeface="Avenir Book" panose="02000503020000020003" pitchFamily="2" charset="0"/>
                </a:rPr>
                <a:t>www.bowenutilities.com</a:t>
              </a:r>
            </a:p>
            <a:p>
              <a:pPr>
                <a:lnSpc>
                  <a:spcPct val="200000"/>
                </a:lnSpc>
              </a:pPr>
              <a:r>
                <a:rPr lang="en-GB" sz="900" dirty="0">
                  <a:solidFill>
                    <a:schemeClr val="bg1"/>
                  </a:solidFill>
                  <a:latin typeface="Avenir Book" panose="02000503020000020003" pitchFamily="2" charset="0"/>
                </a:rPr>
                <a:t>1800 Bowen U</a:t>
              </a:r>
            </a:p>
            <a:p>
              <a:pPr>
                <a:lnSpc>
                  <a:spcPct val="200000"/>
                </a:lnSpc>
              </a:pPr>
              <a:r>
                <a:rPr lang="en-GB" sz="900" dirty="0">
                  <a:solidFill>
                    <a:schemeClr val="bg1"/>
                  </a:solidFill>
                  <a:latin typeface="Avenir Book" panose="02000503020000020003" pitchFamily="2" charset="0"/>
                </a:rPr>
                <a:t>Suite 4, 17 Gregory Street, Bowen, QLD</a:t>
              </a:r>
            </a:p>
          </p:txBody>
        </p:sp>
        <p:pic>
          <p:nvPicPr>
            <p:cNvPr id="17" name="Graphic 16" descr="Internet">
              <a:extLst>
                <a:ext uri="{FF2B5EF4-FFF2-40B4-BE49-F238E27FC236}">
                  <a16:creationId xmlns:a16="http://schemas.microsoft.com/office/drawing/2014/main" id="{82CE1EDA-6291-4321-B2D9-867A558A6A1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444238" y="1940455"/>
              <a:ext cx="199809" cy="199809"/>
            </a:xfrm>
            <a:prstGeom prst="rect">
              <a:avLst/>
            </a:prstGeom>
          </p:spPr>
        </p:pic>
      </p:grpSp>
      <p:pic>
        <p:nvPicPr>
          <p:cNvPr id="25" name="Picture 24">
            <a:extLst>
              <a:ext uri="{FF2B5EF4-FFF2-40B4-BE49-F238E27FC236}">
                <a16:creationId xmlns:a16="http://schemas.microsoft.com/office/drawing/2014/main" id="{C8086757-902E-46F1-BB36-1710D5113EA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1164565" y="940573"/>
            <a:ext cx="4388059" cy="3391970"/>
          </a:xfrm>
          <a:prstGeom prst="rect">
            <a:avLst/>
          </a:prstGeom>
        </p:spPr>
      </p:pic>
    </p:spTree>
    <p:extLst>
      <p:ext uri="{BB962C8B-B14F-4D97-AF65-F5344CB8AC3E}">
        <p14:creationId xmlns:p14="http://schemas.microsoft.com/office/powerpoint/2010/main" val="3735448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1224" y="2241549"/>
            <a:ext cx="10442576" cy="3995739"/>
          </a:xfrm>
          <a:prstGeom prst="rect">
            <a:avLst/>
          </a:prstGeom>
        </p:spPr>
        <p:txBody>
          <a:bodyPr vert="horz" lIns="91440" tIns="45720" rIns="91440" bIns="45720" rtlCol="0">
            <a:normAutofit/>
          </a:bodyPr>
          <a:lstStyle/>
          <a:p>
            <a:pPr marL="173038" lvl="0" indent="-173038">
              <a:lnSpc>
                <a:spcPct val="90000"/>
              </a:lnSpc>
              <a:spcBef>
                <a:spcPts val="600"/>
              </a:spcBef>
              <a:spcAft>
                <a:spcPts val="200"/>
              </a:spcAft>
            </a:pPr>
            <a:r>
              <a:rPr lang="en-GB" dirty="0"/>
              <a:t>Click to edit Master text styles</a:t>
            </a:r>
          </a:p>
          <a:p>
            <a:pPr marL="534988" lvl="1" indent="-233363">
              <a:lnSpc>
                <a:spcPct val="90000"/>
              </a:lnSpc>
              <a:spcBef>
                <a:spcPts val="600"/>
              </a:spcBef>
              <a:spcAft>
                <a:spcPts val="200"/>
              </a:spcAft>
              <a:buSzPct val="80000"/>
              <a:buFont typeface="Wingdings" panose="05000000000000000000" pitchFamily="2" charset="2"/>
              <a:buChar char="q"/>
            </a:pPr>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8610599" y="6355241"/>
            <a:ext cx="3164457" cy="293297"/>
          </a:xfrm>
          <a:prstGeom prst="rect">
            <a:avLst/>
          </a:prstGeom>
        </p:spPr>
        <p:txBody>
          <a:bodyPr vert="horz" lIns="91440" tIns="45720" rIns="91440" bIns="45720" rtlCol="0" anchor="ctr"/>
          <a:lstStyle>
            <a:lvl1pPr algn="r">
              <a:defRPr sz="1200">
                <a:solidFill>
                  <a:schemeClr val="tx1"/>
                </a:solidFill>
                <a:latin typeface="Avenir Book" panose="02000503020000020003" pitchFamily="2" charset="0"/>
              </a:defRPr>
            </a:lvl1pPr>
          </a:lstStyle>
          <a:p>
            <a:fld id="{9CADE3F3-7E63-CB4F-BD1E-AE86C6E55E9B}" type="slidenum">
              <a:rPr lang="en-AU" smtClean="0"/>
              <a:pPr/>
              <a:t>‹#›</a:t>
            </a:fld>
            <a:endParaRPr lang="en-AU" dirty="0"/>
          </a:p>
        </p:txBody>
      </p:sp>
      <p:sp>
        <p:nvSpPr>
          <p:cNvPr id="8" name="Title Placeholder 7">
            <a:extLst>
              <a:ext uri="{FF2B5EF4-FFF2-40B4-BE49-F238E27FC236}">
                <a16:creationId xmlns:a16="http://schemas.microsoft.com/office/drawing/2014/main" id="{B7F34D2F-0C56-9948-8AD2-CA79F9E79457}"/>
              </a:ext>
            </a:extLst>
          </p:cNvPr>
          <p:cNvSpPr>
            <a:spLocks noGrp="1"/>
          </p:cNvSpPr>
          <p:nvPr>
            <p:ph type="title"/>
          </p:nvPr>
        </p:nvSpPr>
        <p:spPr>
          <a:xfrm>
            <a:off x="925286" y="-1"/>
            <a:ext cx="10515600" cy="1325563"/>
          </a:xfrm>
          <a:prstGeom prst="rect">
            <a:avLst/>
          </a:prstGeom>
        </p:spPr>
        <p:txBody>
          <a:bodyPr vert="horz" lIns="91440" tIns="45720" rIns="91440" bIns="45720" rtlCol="0" anchor="ctr">
            <a:normAutofit/>
          </a:bodyPr>
          <a:lstStyle/>
          <a:p>
            <a:r>
              <a:rPr lang="en-GB" dirty="0"/>
              <a:t>Click to edit Master title style</a:t>
            </a:r>
            <a:endParaRPr lang="en-AU" dirty="0"/>
          </a:p>
        </p:txBody>
      </p:sp>
      <p:sp>
        <p:nvSpPr>
          <p:cNvPr id="11" name="Footer Placeholder 4">
            <a:extLst>
              <a:ext uri="{FF2B5EF4-FFF2-40B4-BE49-F238E27FC236}">
                <a16:creationId xmlns:a16="http://schemas.microsoft.com/office/drawing/2014/main" id="{FACE8698-E995-6047-9D34-AA5E851CFFF4}"/>
              </a:ext>
            </a:extLst>
          </p:cNvPr>
          <p:cNvSpPr>
            <a:spLocks noGrp="1"/>
          </p:cNvSpPr>
          <p:nvPr>
            <p:ph type="ftr" sz="quarter" idx="3"/>
          </p:nvPr>
        </p:nvSpPr>
        <p:spPr>
          <a:xfrm>
            <a:off x="838200" y="6357669"/>
            <a:ext cx="3742765" cy="293297"/>
          </a:xfrm>
          <a:prstGeom prst="rect">
            <a:avLst/>
          </a:prstGeom>
        </p:spPr>
        <p:txBody>
          <a:bodyPr vert="horz" lIns="91440" tIns="45720" rIns="91440" bIns="45720" rtlCol="0" anchor="ctr"/>
          <a:lstStyle>
            <a:lvl1pPr algn="l">
              <a:defRPr sz="1200">
                <a:solidFill>
                  <a:schemeClr val="tx1"/>
                </a:solidFill>
                <a:latin typeface="Avenir Book" panose="02000503020000020003" pitchFamily="2" charset="0"/>
              </a:defRPr>
            </a:lvl1pPr>
          </a:lstStyle>
          <a:p>
            <a:r>
              <a:rPr lang="en-AU" dirty="0"/>
              <a:t>Confidential</a:t>
            </a:r>
          </a:p>
        </p:txBody>
      </p:sp>
      <p:sp>
        <p:nvSpPr>
          <p:cNvPr id="12" name="Date Placeholder 3">
            <a:extLst>
              <a:ext uri="{FF2B5EF4-FFF2-40B4-BE49-F238E27FC236}">
                <a16:creationId xmlns:a16="http://schemas.microsoft.com/office/drawing/2014/main" id="{DD70323C-7A5C-8647-95B2-A08A751A29EA}"/>
              </a:ext>
            </a:extLst>
          </p:cNvPr>
          <p:cNvSpPr>
            <a:spLocks noGrp="1"/>
          </p:cNvSpPr>
          <p:nvPr>
            <p:ph type="dt" sz="half" idx="2"/>
          </p:nvPr>
        </p:nvSpPr>
        <p:spPr>
          <a:xfrm>
            <a:off x="4724400" y="6355241"/>
            <a:ext cx="2743200" cy="293297"/>
          </a:xfrm>
          <a:prstGeom prst="rect">
            <a:avLst/>
          </a:prstGeom>
        </p:spPr>
        <p:txBody>
          <a:bodyPr vert="horz" lIns="91440" tIns="45720" rIns="91440" bIns="45720" rtlCol="0" anchor="ctr"/>
          <a:lstStyle>
            <a:lvl1pPr algn="ctr">
              <a:defRPr sz="1200">
                <a:solidFill>
                  <a:schemeClr val="tx1"/>
                </a:solidFill>
                <a:latin typeface="Avenir Book" panose="02000503020000020003" pitchFamily="2" charset="0"/>
              </a:defRPr>
            </a:lvl1pPr>
          </a:lstStyle>
          <a:p>
            <a:fld id="{2F541F5F-95C3-2C4E-8B00-A1691CAE34F9}" type="datetime1">
              <a:rPr lang="en-AU" smtClean="0"/>
              <a:pPr/>
              <a:t>8/11/2021</a:t>
            </a:fld>
            <a:endParaRPr lang="en-AU" dirty="0"/>
          </a:p>
        </p:txBody>
      </p:sp>
    </p:spTree>
    <p:extLst>
      <p:ext uri="{BB962C8B-B14F-4D97-AF65-F5344CB8AC3E}">
        <p14:creationId xmlns:p14="http://schemas.microsoft.com/office/powerpoint/2010/main" val="216483799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6" r:id="rId3"/>
  </p:sldLayoutIdLst>
  <p:hf hdr="0" dt="0"/>
  <p:txStyles>
    <p:titleStyle>
      <a:lvl1pPr algn="l" defTabSz="914400" rtl="0" eaLnBrk="1" latinLnBrk="0" hangingPunct="1">
        <a:lnSpc>
          <a:spcPct val="100000"/>
        </a:lnSpc>
        <a:spcBef>
          <a:spcPct val="0"/>
        </a:spcBef>
        <a:buNone/>
        <a:defRPr sz="3600" b="1"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GB" sz="1400" kern="1200" dirty="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lang="en-GB" sz="1400" kern="1200" dirty="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lang="en-GB" sz="1400" kern="1200" dirty="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lang="en-GB" sz="1400" kern="1200" dirty="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lang="en-US" sz="1400" kern="1200" dirty="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tiff"/><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13.png"/><Relationship Id="rId5" Type="http://schemas.openxmlformats.org/officeDocument/2006/relationships/image" Target="../media/image20.png"/><Relationship Id="rId10" Type="http://schemas.openxmlformats.org/officeDocument/2006/relationships/image" Target="../media/image14.png"/><Relationship Id="rId4" Type="http://schemas.openxmlformats.org/officeDocument/2006/relationships/image" Target="../media/image19.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88AA6C-0BA0-FF43-92FF-02D982ED9D9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754849" y="0"/>
            <a:ext cx="6437152" cy="6858000"/>
          </a:xfrm>
          <a:prstGeom prst="rect">
            <a:avLst/>
          </a:prstGeom>
          <a:effectLst>
            <a:outerShdw blurRad="50800" dist="50800" dir="5400000" algn="ctr" rotWithShape="0">
              <a:srgbClr val="000000">
                <a:alpha val="27622"/>
              </a:srgbClr>
            </a:outerShdw>
          </a:effectLst>
        </p:spPr>
      </p:pic>
      <p:sp>
        <p:nvSpPr>
          <p:cNvPr id="2" name="Title 1">
            <a:extLst>
              <a:ext uri="{FF2B5EF4-FFF2-40B4-BE49-F238E27FC236}">
                <a16:creationId xmlns:a16="http://schemas.microsoft.com/office/drawing/2014/main" id="{35BE493F-21C7-8C45-932D-F6A552E9DCD0}"/>
              </a:ext>
            </a:extLst>
          </p:cNvPr>
          <p:cNvSpPr>
            <a:spLocks noGrp="1"/>
          </p:cNvSpPr>
          <p:nvPr>
            <p:ph type="ctrTitle"/>
          </p:nvPr>
        </p:nvSpPr>
        <p:spPr/>
        <p:txBody>
          <a:bodyPr>
            <a:normAutofit/>
          </a:bodyPr>
          <a:lstStyle/>
          <a:p>
            <a:pPr algn="l"/>
            <a:r>
              <a:rPr lang="en-AU" sz="4800" dirty="0"/>
              <a:t>Growing North Queensland</a:t>
            </a:r>
          </a:p>
        </p:txBody>
      </p:sp>
      <p:sp>
        <p:nvSpPr>
          <p:cNvPr id="3" name="Subtitle 2">
            <a:extLst>
              <a:ext uri="{FF2B5EF4-FFF2-40B4-BE49-F238E27FC236}">
                <a16:creationId xmlns:a16="http://schemas.microsoft.com/office/drawing/2014/main" id="{7E7DB38A-7DBB-D949-98C0-9B8F287EC534}"/>
              </a:ext>
            </a:extLst>
          </p:cNvPr>
          <p:cNvSpPr>
            <a:spLocks noGrp="1"/>
          </p:cNvSpPr>
          <p:nvPr>
            <p:ph type="subTitle" idx="1"/>
          </p:nvPr>
        </p:nvSpPr>
        <p:spPr/>
        <p:txBody>
          <a:bodyPr>
            <a:normAutofit lnSpcReduction="10000"/>
          </a:bodyPr>
          <a:lstStyle/>
          <a:p>
            <a:pPr algn="l"/>
            <a:endParaRPr lang="en-AU" dirty="0"/>
          </a:p>
          <a:p>
            <a:pPr algn="l"/>
            <a:r>
              <a:rPr lang="en-AU" dirty="0"/>
              <a:t>Project Overview </a:t>
            </a:r>
          </a:p>
          <a:p>
            <a:pPr algn="l"/>
            <a:r>
              <a:rPr lang="en-AU" sz="1700" dirty="0"/>
              <a:t>Information Booklet</a:t>
            </a:r>
          </a:p>
          <a:p>
            <a:pPr algn="l"/>
            <a:r>
              <a:rPr lang="en-AU" sz="1700" dirty="0"/>
              <a:t>October 2021</a:t>
            </a:r>
          </a:p>
        </p:txBody>
      </p:sp>
      <p:sp>
        <p:nvSpPr>
          <p:cNvPr id="9" name="Title 1">
            <a:extLst>
              <a:ext uri="{FF2B5EF4-FFF2-40B4-BE49-F238E27FC236}">
                <a16:creationId xmlns:a16="http://schemas.microsoft.com/office/drawing/2014/main" id="{5B6AC3B5-733A-3642-883B-0ECAA04C38B7}"/>
              </a:ext>
            </a:extLst>
          </p:cNvPr>
          <p:cNvSpPr txBox="1">
            <a:spLocks/>
          </p:cNvSpPr>
          <p:nvPr/>
        </p:nvSpPr>
        <p:spPr>
          <a:xfrm>
            <a:off x="1524000" y="1130752"/>
            <a:ext cx="9144000" cy="2387600"/>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b="1" kern="1200">
                <a:solidFill>
                  <a:schemeClr val="bg1"/>
                </a:solidFill>
                <a:latin typeface="Avenir Book" panose="02000503020000020003" pitchFamily="2" charset="0"/>
                <a:ea typeface="+mj-ea"/>
                <a:cs typeface="+mj-cs"/>
              </a:defRPr>
            </a:lvl1pPr>
          </a:lstStyle>
          <a:p>
            <a:r>
              <a:rPr lang="en-AU" dirty="0"/>
              <a:t>Growing North Queensland</a:t>
            </a:r>
          </a:p>
        </p:txBody>
      </p:sp>
      <p:pic>
        <p:nvPicPr>
          <p:cNvPr id="10" name="Picture 9">
            <a:extLst>
              <a:ext uri="{FF2B5EF4-FFF2-40B4-BE49-F238E27FC236}">
                <a16:creationId xmlns:a16="http://schemas.microsoft.com/office/drawing/2014/main" id="{350B28AB-104E-1C4B-8AF0-A3FE90B7DE5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64675" y="293529"/>
            <a:ext cx="1382729" cy="1068849"/>
          </a:xfrm>
          <a:prstGeom prst="rect">
            <a:avLst/>
          </a:prstGeom>
        </p:spPr>
      </p:pic>
    </p:spTree>
    <p:extLst>
      <p:ext uri="{BB962C8B-B14F-4D97-AF65-F5344CB8AC3E}">
        <p14:creationId xmlns:p14="http://schemas.microsoft.com/office/powerpoint/2010/main" val="363922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53A9-BDA3-7C41-98E1-4F11F97AF251}"/>
              </a:ext>
            </a:extLst>
          </p:cNvPr>
          <p:cNvSpPr>
            <a:spLocks noGrp="1"/>
          </p:cNvSpPr>
          <p:nvPr>
            <p:ph type="title"/>
          </p:nvPr>
        </p:nvSpPr>
        <p:spPr/>
        <p:txBody>
          <a:bodyPr>
            <a:normAutofit/>
          </a:bodyPr>
          <a:lstStyle/>
          <a:p>
            <a:r>
              <a:rPr lang="en-AU" dirty="0"/>
              <a:t>How BRU Will Help Meet North Qld’s Needs</a:t>
            </a:r>
          </a:p>
        </p:txBody>
      </p:sp>
      <p:sp>
        <p:nvSpPr>
          <p:cNvPr id="15" name="Content Placeholder 14">
            <a:extLst>
              <a:ext uri="{FF2B5EF4-FFF2-40B4-BE49-F238E27FC236}">
                <a16:creationId xmlns:a16="http://schemas.microsoft.com/office/drawing/2014/main" id="{36815566-610E-DD43-AFCA-AAE077014903}"/>
              </a:ext>
            </a:extLst>
          </p:cNvPr>
          <p:cNvSpPr>
            <a:spLocks noGrp="1"/>
          </p:cNvSpPr>
          <p:nvPr>
            <p:ph idx="1"/>
          </p:nvPr>
        </p:nvSpPr>
        <p:spPr>
          <a:xfrm>
            <a:off x="5814767" y="2262353"/>
            <a:ext cx="6039575" cy="4195905"/>
          </a:xfrm>
          <a:ln w="12700">
            <a:solidFill>
              <a:schemeClr val="accent1"/>
            </a:solidFill>
          </a:ln>
        </p:spPr>
        <p:txBody>
          <a:bodyPr>
            <a:noAutofit/>
          </a:bodyPr>
          <a:lstStyle/>
          <a:p>
            <a:pPr marL="223838" indent="-223838">
              <a:lnSpc>
                <a:spcPct val="100000"/>
              </a:lnSpc>
              <a:spcBef>
                <a:spcPts val="600"/>
              </a:spcBef>
            </a:pPr>
            <a:r>
              <a:rPr lang="en-AU" sz="1200" dirty="0">
                <a:ea typeface="Calibri" panose="020F0502020204030204" pitchFamily="34" charset="0"/>
                <a:cs typeface="Times New Roman" panose="02020603050405020304" pitchFamily="18" charset="0"/>
              </a:rPr>
              <a:t>The Urannah Water Scheme, Bowen Renewable Energy Hub and Collinsville Irrigation Scheme are </a:t>
            </a:r>
            <a:r>
              <a:rPr lang="en-AU" sz="1200" b="1" dirty="0">
                <a:solidFill>
                  <a:schemeClr val="accent2"/>
                </a:solidFill>
                <a:ea typeface="Calibri" panose="020F0502020204030204" pitchFamily="34" charset="0"/>
                <a:cs typeface="Times New Roman" panose="02020603050405020304" pitchFamily="18" charset="0"/>
              </a:rPr>
              <a:t>nation building projects, </a:t>
            </a:r>
            <a:r>
              <a:rPr lang="en-AU" sz="1200" dirty="0">
                <a:ea typeface="Calibri" panose="020F0502020204030204" pitchFamily="34" charset="0"/>
                <a:cs typeface="Times New Roman" panose="02020603050405020304" pitchFamily="18" charset="0"/>
              </a:rPr>
              <a:t>delivering a plan for the future and </a:t>
            </a:r>
            <a:r>
              <a:rPr lang="en-AU" sz="1200" b="1" dirty="0">
                <a:solidFill>
                  <a:schemeClr val="accent2"/>
                </a:solidFill>
                <a:ea typeface="Calibri" panose="020F0502020204030204" pitchFamily="34" charset="0"/>
                <a:cs typeface="Times New Roman" panose="02020603050405020304" pitchFamily="18" charset="0"/>
              </a:rPr>
              <a:t>supporting the Mackay, Whitsunday and Isaac region </a:t>
            </a:r>
            <a:r>
              <a:rPr lang="en-AU" sz="1200" dirty="0">
                <a:ea typeface="Calibri" panose="020F0502020204030204" pitchFamily="34" charset="0"/>
                <a:cs typeface="Times New Roman" panose="02020603050405020304" pitchFamily="18" charset="0"/>
              </a:rPr>
              <a:t>communities as they continue to grow. </a:t>
            </a:r>
          </a:p>
          <a:p>
            <a:pPr marL="223838" indent="-223838">
              <a:lnSpc>
                <a:spcPct val="100000"/>
              </a:lnSpc>
              <a:spcBef>
                <a:spcPts val="600"/>
              </a:spcBef>
            </a:pPr>
            <a:r>
              <a:rPr lang="en-AU" sz="1200" dirty="0">
                <a:ea typeface="Calibri" panose="020F0502020204030204" pitchFamily="34" charset="0"/>
                <a:cs typeface="Times New Roman" panose="02020603050405020304" pitchFamily="18" charset="0"/>
              </a:rPr>
              <a:t>The UWS will change the way water is thought about in the region. High security water will become available to the industries that need it to provide </a:t>
            </a:r>
            <a:r>
              <a:rPr lang="en-AU" sz="1200" b="1" dirty="0">
                <a:solidFill>
                  <a:schemeClr val="accent2"/>
                </a:solidFill>
                <a:ea typeface="Calibri" panose="020F0502020204030204" pitchFamily="34" charset="0"/>
                <a:cs typeface="Times New Roman" panose="02020603050405020304" pitchFamily="18" charset="0"/>
              </a:rPr>
              <a:t>vital ongoing economic growth</a:t>
            </a:r>
            <a:r>
              <a:rPr lang="en-AU" sz="1200" dirty="0">
                <a:ea typeface="Calibri" panose="020F0502020204030204" pitchFamily="34" charset="0"/>
                <a:cs typeface="Times New Roman" panose="02020603050405020304" pitchFamily="18" charset="0"/>
              </a:rPr>
              <a:t>. The UWS will deliver water security for </a:t>
            </a:r>
            <a:r>
              <a:rPr lang="en-AU" sz="1200" b="1" dirty="0">
                <a:solidFill>
                  <a:schemeClr val="accent2"/>
                </a:solidFill>
                <a:ea typeface="Calibri" panose="020F0502020204030204" pitchFamily="34" charset="0"/>
                <a:cs typeface="Times New Roman" panose="02020603050405020304" pitchFamily="18" charset="0"/>
              </a:rPr>
              <a:t>at least 30 active projects </a:t>
            </a:r>
            <a:r>
              <a:rPr lang="en-AU" sz="1200" dirty="0">
                <a:ea typeface="Calibri" panose="020F0502020204030204" pitchFamily="34" charset="0"/>
                <a:cs typeface="Times New Roman" panose="02020603050405020304" pitchFamily="18" charset="0"/>
              </a:rPr>
              <a:t>and </a:t>
            </a:r>
            <a:r>
              <a:rPr lang="en-AU" sz="1200" b="1" dirty="0">
                <a:solidFill>
                  <a:schemeClr val="accent2"/>
                </a:solidFill>
                <a:ea typeface="Calibri" panose="020F0502020204030204" pitchFamily="34" charset="0"/>
                <a:cs typeface="Times New Roman" panose="02020603050405020304" pitchFamily="18" charset="0"/>
              </a:rPr>
              <a:t>71 new projects, </a:t>
            </a:r>
            <a:r>
              <a:rPr lang="en-AU" sz="1200" dirty="0">
                <a:ea typeface="Calibri" panose="020F0502020204030204" pitchFamily="34" charset="0"/>
                <a:cs typeface="Times New Roman" panose="02020603050405020304" pitchFamily="18" charset="0"/>
              </a:rPr>
              <a:t>creating significant </a:t>
            </a:r>
            <a:r>
              <a:rPr lang="en-AU" sz="1200" b="1" dirty="0">
                <a:solidFill>
                  <a:schemeClr val="accent2"/>
                </a:solidFill>
                <a:ea typeface="Calibri" panose="020F0502020204030204" pitchFamily="34" charset="0"/>
                <a:cs typeface="Times New Roman" panose="02020603050405020304" pitchFamily="18" charset="0"/>
              </a:rPr>
              <a:t>job opportunities</a:t>
            </a:r>
            <a:r>
              <a:rPr lang="en-AU" sz="1200" dirty="0">
                <a:ea typeface="Calibri" panose="020F0502020204030204" pitchFamily="34" charset="0"/>
                <a:cs typeface="Times New Roman" panose="02020603050405020304" pitchFamily="18" charset="0"/>
              </a:rPr>
              <a:t>.</a:t>
            </a:r>
          </a:p>
          <a:p>
            <a:pPr marL="223838" indent="-223838">
              <a:lnSpc>
                <a:spcPct val="100000"/>
              </a:lnSpc>
              <a:spcBef>
                <a:spcPts val="600"/>
              </a:spcBef>
            </a:pPr>
            <a:r>
              <a:rPr lang="en-AU" sz="1200" dirty="0">
                <a:ea typeface="Calibri" panose="020F0502020204030204" pitchFamily="34" charset="0"/>
                <a:cs typeface="Times New Roman" panose="02020603050405020304" pitchFamily="18" charset="0"/>
              </a:rPr>
              <a:t>The delivery of a new bulk water source for NQ will create the </a:t>
            </a:r>
            <a:r>
              <a:rPr lang="en-AU" sz="1200" b="1" dirty="0">
                <a:solidFill>
                  <a:schemeClr val="accent2"/>
                </a:solidFill>
                <a:ea typeface="Calibri" panose="020F0502020204030204" pitchFamily="34" charset="0"/>
                <a:cs typeface="Times New Roman" panose="02020603050405020304" pitchFamily="18" charset="0"/>
              </a:rPr>
              <a:t>next generation of utilities </a:t>
            </a:r>
            <a:r>
              <a:rPr lang="en-AU" sz="1200" dirty="0">
                <a:ea typeface="Calibri" panose="020F0502020204030204" pitchFamily="34" charset="0"/>
                <a:cs typeface="Times New Roman" panose="02020603050405020304" pitchFamily="18" charset="0"/>
              </a:rPr>
              <a:t>that enable communities to prosper through </a:t>
            </a:r>
            <a:r>
              <a:rPr lang="en-AU" sz="1200" b="1" dirty="0">
                <a:solidFill>
                  <a:schemeClr val="accent2"/>
                </a:solidFill>
                <a:ea typeface="Calibri" panose="020F0502020204030204" pitchFamily="34" charset="0"/>
                <a:cs typeface="Times New Roman" panose="02020603050405020304" pitchFamily="18" charset="0"/>
              </a:rPr>
              <a:t>sustainable water and energy supply</a:t>
            </a:r>
            <a:r>
              <a:rPr lang="en-AU" sz="1200" dirty="0">
                <a:ea typeface="Calibri" panose="020F0502020204030204" pitchFamily="34" charset="0"/>
                <a:cs typeface="Times New Roman" panose="02020603050405020304" pitchFamily="18" charset="0"/>
              </a:rPr>
              <a:t>. It will diversify the Northern Australian regional economy. </a:t>
            </a:r>
          </a:p>
          <a:p>
            <a:pPr marL="223838" indent="-223838">
              <a:lnSpc>
                <a:spcPct val="100000"/>
              </a:lnSpc>
              <a:spcBef>
                <a:spcPts val="600"/>
              </a:spcBef>
            </a:pPr>
            <a:r>
              <a:rPr lang="en-AU" sz="1200" dirty="0">
                <a:ea typeface="Calibri" panose="020F0502020204030204" pitchFamily="34" charset="0"/>
                <a:cs typeface="Times New Roman" panose="02020603050405020304" pitchFamily="18" charset="0"/>
              </a:rPr>
              <a:t>The BREH will establish the </a:t>
            </a:r>
            <a:r>
              <a:rPr lang="en-AU" sz="1200" b="1" dirty="0">
                <a:solidFill>
                  <a:schemeClr val="accent2"/>
                </a:solidFill>
                <a:ea typeface="Calibri" panose="020F0502020204030204" pitchFamily="34" charset="0"/>
                <a:cs typeface="Times New Roman" panose="02020603050405020304" pitchFamily="18" charset="0"/>
              </a:rPr>
              <a:t>largest renewable baseload energy</a:t>
            </a:r>
            <a:r>
              <a:rPr lang="en-AU" sz="1200" dirty="0">
                <a:ea typeface="Calibri" panose="020F0502020204030204" pitchFamily="34" charset="0"/>
                <a:cs typeface="Times New Roman" panose="02020603050405020304" pitchFamily="18" charset="0"/>
              </a:rPr>
              <a:t> project in Northern Australia, reducing carbon emissions, taking full advantage of </a:t>
            </a:r>
            <a:r>
              <a:rPr lang="en-AU" sz="1200" b="1" dirty="0">
                <a:solidFill>
                  <a:schemeClr val="accent2"/>
                </a:solidFill>
                <a:ea typeface="Calibri" panose="020F0502020204030204" pitchFamily="34" charset="0"/>
                <a:cs typeface="Times New Roman" panose="02020603050405020304" pitchFamily="18" charset="0"/>
              </a:rPr>
              <a:t>existing natural assets </a:t>
            </a:r>
            <a:r>
              <a:rPr lang="en-AU" sz="1200" dirty="0">
                <a:ea typeface="Calibri" panose="020F0502020204030204" pitchFamily="34" charset="0"/>
                <a:cs typeface="Times New Roman" panose="02020603050405020304" pitchFamily="18" charset="0"/>
              </a:rPr>
              <a:t>and leading the way for hundreds of other renewable energy projects, making North Queensland an </a:t>
            </a:r>
            <a:r>
              <a:rPr lang="en-AU" sz="1200" b="1" dirty="0">
                <a:solidFill>
                  <a:schemeClr val="accent2"/>
                </a:solidFill>
                <a:ea typeface="Calibri" panose="020F0502020204030204" pitchFamily="34" charset="0"/>
                <a:cs typeface="Times New Roman" panose="02020603050405020304" pitchFamily="18" charset="0"/>
              </a:rPr>
              <a:t>energy sector leader</a:t>
            </a:r>
            <a:r>
              <a:rPr lang="en-AU" sz="1200" dirty="0">
                <a:ea typeface="Calibri" panose="020F0502020204030204" pitchFamily="34" charset="0"/>
                <a:cs typeface="Times New Roman" panose="02020603050405020304" pitchFamily="18" charset="0"/>
              </a:rPr>
              <a:t>. </a:t>
            </a:r>
          </a:p>
          <a:p>
            <a:pPr marL="223838" indent="-223838">
              <a:lnSpc>
                <a:spcPct val="100000"/>
              </a:lnSpc>
              <a:spcBef>
                <a:spcPts val="600"/>
              </a:spcBef>
            </a:pPr>
            <a:r>
              <a:rPr lang="en-AU" sz="1200" dirty="0">
                <a:ea typeface="Calibri" panose="020F0502020204030204" pitchFamily="34" charset="0"/>
                <a:cs typeface="Times New Roman" panose="02020603050405020304" pitchFamily="18" charset="0"/>
              </a:rPr>
              <a:t>Through the CIS, farmers and large-scale agriculture producers will have access to a master-planned irrigation scheme, opening up opportunities to grow high-value crops</a:t>
            </a:r>
            <a:r>
              <a:rPr lang="en-AU" sz="1200" b="1" dirty="0">
                <a:solidFill>
                  <a:schemeClr val="accent2"/>
                </a:solidFill>
                <a:ea typeface="Calibri" panose="020F0502020204030204" pitchFamily="34" charset="0"/>
                <a:cs typeface="Times New Roman" panose="02020603050405020304" pitchFamily="18" charset="0"/>
              </a:rPr>
              <a:t> </a:t>
            </a:r>
            <a:r>
              <a:rPr lang="en-AU" sz="1200" dirty="0">
                <a:ea typeface="Calibri" panose="020F0502020204030204" pitchFamily="34" charset="0"/>
                <a:cs typeface="Times New Roman" panose="02020603050405020304" pitchFamily="18" charset="0"/>
              </a:rPr>
              <a:t>and facilitate </a:t>
            </a:r>
            <a:r>
              <a:rPr lang="en-AU" sz="1200" b="1" dirty="0">
                <a:solidFill>
                  <a:schemeClr val="accent2"/>
                </a:solidFill>
                <a:ea typeface="Calibri" panose="020F0502020204030204" pitchFamily="34" charset="0"/>
                <a:cs typeface="Times New Roman" panose="02020603050405020304" pitchFamily="18" charset="0"/>
              </a:rPr>
              <a:t>export opportunities</a:t>
            </a:r>
            <a:r>
              <a:rPr lang="en-AU" sz="1200" dirty="0">
                <a:ea typeface="Calibri" panose="020F0502020204030204" pitchFamily="34" charset="0"/>
                <a:cs typeface="Times New Roman" panose="02020603050405020304" pitchFamily="18" charset="0"/>
              </a:rPr>
              <a:t>, </a:t>
            </a:r>
            <a:r>
              <a:rPr lang="en-AU" sz="1200" b="1" dirty="0">
                <a:solidFill>
                  <a:schemeClr val="accent2"/>
                </a:solidFill>
                <a:ea typeface="Calibri" panose="020F0502020204030204" pitchFamily="34" charset="0"/>
                <a:cs typeface="Times New Roman" panose="02020603050405020304" pitchFamily="18" charset="0"/>
              </a:rPr>
              <a:t>creating jobs </a:t>
            </a:r>
            <a:r>
              <a:rPr lang="en-AU" sz="1200" dirty="0">
                <a:ea typeface="Calibri" panose="020F0502020204030204" pitchFamily="34" charset="0"/>
                <a:cs typeface="Times New Roman" panose="02020603050405020304" pitchFamily="18" charset="0"/>
              </a:rPr>
              <a:t>and delivering on a vision for </a:t>
            </a:r>
            <a:r>
              <a:rPr lang="en-AU" sz="1200" b="1" dirty="0">
                <a:solidFill>
                  <a:schemeClr val="accent2"/>
                </a:solidFill>
                <a:ea typeface="Calibri" panose="020F0502020204030204" pitchFamily="34" charset="0"/>
                <a:cs typeface="Times New Roman" panose="02020603050405020304" pitchFamily="18" charset="0"/>
              </a:rPr>
              <a:t>food security </a:t>
            </a:r>
            <a:r>
              <a:rPr lang="en-AU" sz="1200" dirty="0">
                <a:ea typeface="Calibri" panose="020F0502020204030204" pitchFamily="34" charset="0"/>
                <a:cs typeface="Times New Roman" panose="02020603050405020304" pitchFamily="18" charset="0"/>
              </a:rPr>
              <a:t>not only for the region, but across Queensland and Australia.</a:t>
            </a:r>
          </a:p>
        </p:txBody>
      </p:sp>
      <p:sp>
        <p:nvSpPr>
          <p:cNvPr id="4" name="Slide Number Placeholder 3">
            <a:extLst>
              <a:ext uri="{FF2B5EF4-FFF2-40B4-BE49-F238E27FC236}">
                <a16:creationId xmlns:a16="http://schemas.microsoft.com/office/drawing/2014/main" id="{68A3195D-4957-9C4D-AFBB-5798EEA5401F}"/>
              </a:ext>
            </a:extLst>
          </p:cNvPr>
          <p:cNvSpPr>
            <a:spLocks noGrp="1"/>
          </p:cNvSpPr>
          <p:nvPr>
            <p:ph type="sldNum" sz="quarter" idx="12"/>
          </p:nvPr>
        </p:nvSpPr>
        <p:spPr/>
        <p:txBody>
          <a:bodyPr/>
          <a:lstStyle/>
          <a:p>
            <a:fld id="{9CADE3F3-7E63-CB4F-BD1E-AE86C6E55E9B}" type="slidenum">
              <a:rPr lang="en-AU" smtClean="0"/>
              <a:pPr/>
              <a:t>10</a:t>
            </a:fld>
            <a:endParaRPr lang="en-AU" dirty="0"/>
          </a:p>
        </p:txBody>
      </p:sp>
      <p:sp>
        <p:nvSpPr>
          <p:cNvPr id="5" name="Footer Placeholder 4">
            <a:extLst>
              <a:ext uri="{FF2B5EF4-FFF2-40B4-BE49-F238E27FC236}">
                <a16:creationId xmlns:a16="http://schemas.microsoft.com/office/drawing/2014/main" id="{BDB7E449-EC74-DE42-A6D4-C9E336E2A8EF}"/>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5FF17841-0040-FA4A-AE02-F7B3162ADD79}"/>
              </a:ext>
            </a:extLst>
          </p:cNvPr>
          <p:cNvSpPr txBox="1"/>
          <p:nvPr/>
        </p:nvSpPr>
        <p:spPr>
          <a:xfrm>
            <a:off x="838200" y="1080744"/>
            <a:ext cx="10150930"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Our projects will help meet NQ’s needs and provide a significant boost to the region</a:t>
            </a:r>
          </a:p>
        </p:txBody>
      </p:sp>
      <p:sp>
        <p:nvSpPr>
          <p:cNvPr id="8" name="Rectangle 7">
            <a:extLst>
              <a:ext uri="{FF2B5EF4-FFF2-40B4-BE49-F238E27FC236}">
                <a16:creationId xmlns:a16="http://schemas.microsoft.com/office/drawing/2014/main" id="{30FD4237-A32B-2A4E-AB5F-7FB24F98E9BB}"/>
              </a:ext>
            </a:extLst>
          </p:cNvPr>
          <p:cNvSpPr/>
          <p:nvPr/>
        </p:nvSpPr>
        <p:spPr>
          <a:xfrm>
            <a:off x="480181" y="2253964"/>
            <a:ext cx="4904763" cy="4205560"/>
          </a:xfrm>
          <a:prstGeom prst="rect">
            <a:avLst/>
          </a:prstGeom>
          <a:noFill/>
          <a:ln w="12700">
            <a:solidFill>
              <a:schemeClr val="accent1"/>
            </a:solidFill>
          </a:ln>
        </p:spPr>
        <p:txBody>
          <a:bodyPr wrap="square">
            <a:noAutofit/>
          </a:bodyPr>
          <a:lstStyle/>
          <a:p>
            <a:pPr>
              <a:spcBef>
                <a:spcPts val="600"/>
              </a:spcBef>
              <a:spcAft>
                <a:spcPts val="200"/>
              </a:spcAft>
            </a:pPr>
            <a:r>
              <a:rPr lang="en-AU" sz="1200" b="1" dirty="0">
                <a:latin typeface="Avenir Book" panose="02000503020000020003" pitchFamily="2" charset="0"/>
              </a:rPr>
              <a:t>Water Security</a:t>
            </a:r>
          </a:p>
          <a:p>
            <a:pPr marL="171450" indent="-171450">
              <a:spcBef>
                <a:spcPts val="200"/>
              </a:spcBef>
              <a:spcAft>
                <a:spcPts val="200"/>
              </a:spcAft>
              <a:buFont typeface="Arial" panose="020B0604020202020204" pitchFamily="34" charset="0"/>
              <a:buChar char="•"/>
            </a:pPr>
            <a:r>
              <a:rPr lang="en-AU" sz="1200" dirty="0">
                <a:latin typeface="Avenir Book" panose="02000503020000020003" pitchFamily="2" charset="0"/>
              </a:rPr>
              <a:t>Provide confidence of </a:t>
            </a:r>
            <a:r>
              <a:rPr lang="en-AU" sz="1200" b="1" dirty="0">
                <a:solidFill>
                  <a:schemeClr val="accent2"/>
                </a:solidFill>
                <a:latin typeface="Avenir Book" panose="02000503020000020003" pitchFamily="2" charset="0"/>
              </a:rPr>
              <a:t>consistent water supply </a:t>
            </a:r>
            <a:r>
              <a:rPr lang="en-AU" sz="1200" dirty="0">
                <a:latin typeface="Avenir Book" panose="02000503020000020003" pitchFamily="2" charset="0"/>
              </a:rPr>
              <a:t>to enable local industries to invest in future growth</a:t>
            </a:r>
          </a:p>
          <a:p>
            <a:pPr marL="171450" indent="-171450">
              <a:spcBef>
                <a:spcPts val="200"/>
              </a:spcBef>
              <a:spcAft>
                <a:spcPts val="200"/>
              </a:spcAft>
              <a:buFont typeface="Arial" panose="020B0604020202020204" pitchFamily="34" charset="0"/>
              <a:buChar char="•"/>
            </a:pPr>
            <a:r>
              <a:rPr lang="en-AU" sz="1200" dirty="0">
                <a:latin typeface="Avenir Book" panose="02000503020000020003" pitchFamily="2" charset="0"/>
              </a:rPr>
              <a:t>Support NQ’s </a:t>
            </a:r>
            <a:r>
              <a:rPr lang="en-AU" sz="1200" b="1" dirty="0">
                <a:solidFill>
                  <a:schemeClr val="accent2"/>
                </a:solidFill>
                <a:latin typeface="Avenir Book" panose="02000503020000020003" pitchFamily="2" charset="0"/>
              </a:rPr>
              <a:t>export ambitions</a:t>
            </a:r>
            <a:r>
              <a:rPr lang="en-AU" sz="1200" dirty="0">
                <a:latin typeface="Avenir Book" panose="02000503020000020003" pitchFamily="2" charset="0"/>
              </a:rPr>
              <a:t> across a range of industries</a:t>
            </a:r>
          </a:p>
          <a:p>
            <a:pPr>
              <a:spcBef>
                <a:spcPts val="600"/>
              </a:spcBef>
              <a:spcAft>
                <a:spcPts val="200"/>
              </a:spcAft>
            </a:pPr>
            <a:r>
              <a:rPr lang="en-AU" sz="1200" b="1" dirty="0">
                <a:latin typeface="Avenir Book" panose="02000503020000020003" pitchFamily="2" charset="0"/>
              </a:rPr>
              <a:t>Reliable Low Cost Renewable Energy </a:t>
            </a:r>
          </a:p>
          <a:p>
            <a:pPr marL="171450" indent="-171450">
              <a:spcBef>
                <a:spcPts val="200"/>
              </a:spcBef>
              <a:spcAft>
                <a:spcPts val="200"/>
              </a:spcAft>
              <a:buFont typeface="Arial" panose="020B0604020202020204" pitchFamily="34" charset="0"/>
              <a:buChar char="•"/>
            </a:pPr>
            <a:r>
              <a:rPr lang="en-AU" sz="1200" dirty="0">
                <a:latin typeface="Avenir Book" panose="02000503020000020003" pitchFamily="2" charset="0"/>
              </a:rPr>
              <a:t>Ensure ongoing </a:t>
            </a:r>
            <a:r>
              <a:rPr lang="en-AU" sz="1200" b="1" dirty="0">
                <a:solidFill>
                  <a:schemeClr val="accent2"/>
                </a:solidFill>
                <a:latin typeface="Avenir Book" panose="02000503020000020003" pitchFamily="2" charset="0"/>
              </a:rPr>
              <a:t>grid stability </a:t>
            </a:r>
            <a:r>
              <a:rPr lang="en-AU" sz="1200" dirty="0">
                <a:latin typeface="Avenir Book" panose="02000503020000020003" pitchFamily="2" charset="0"/>
              </a:rPr>
              <a:t>as energy mix changes over time</a:t>
            </a:r>
          </a:p>
          <a:p>
            <a:pPr marL="171450" indent="-171450">
              <a:spcBef>
                <a:spcPts val="200"/>
              </a:spcBef>
              <a:spcAft>
                <a:spcPts val="200"/>
              </a:spcAft>
              <a:buFont typeface="Arial" panose="020B0604020202020204" pitchFamily="34" charset="0"/>
              <a:buChar char="•"/>
            </a:pPr>
            <a:r>
              <a:rPr lang="en-AU" sz="1200" dirty="0">
                <a:latin typeface="Avenir Book" panose="02000503020000020003" pitchFamily="2" charset="0"/>
              </a:rPr>
              <a:t>Low electricity costs by using NQ’s </a:t>
            </a:r>
            <a:r>
              <a:rPr lang="en-AU" sz="1200" b="1" dirty="0">
                <a:solidFill>
                  <a:schemeClr val="accent2"/>
                </a:solidFill>
                <a:latin typeface="Avenir Book" panose="02000503020000020003" pitchFamily="2" charset="0"/>
              </a:rPr>
              <a:t>natural assets </a:t>
            </a:r>
            <a:r>
              <a:rPr lang="en-AU" sz="1200" dirty="0">
                <a:latin typeface="Avenir Book" panose="02000503020000020003" pitchFamily="2" charset="0"/>
              </a:rPr>
              <a:t>to supply baseload renewable energy into the National Electricity Market</a:t>
            </a:r>
          </a:p>
          <a:p>
            <a:pPr>
              <a:spcBef>
                <a:spcPts val="600"/>
              </a:spcBef>
              <a:spcAft>
                <a:spcPts val="200"/>
              </a:spcAft>
            </a:pPr>
            <a:r>
              <a:rPr lang="en-AU" sz="1200" b="1" dirty="0">
                <a:latin typeface="Avenir Book" panose="02000503020000020003" pitchFamily="2" charset="0"/>
              </a:rPr>
              <a:t>Employment Opportunities</a:t>
            </a:r>
          </a:p>
          <a:p>
            <a:pPr marL="171450" indent="-171450">
              <a:spcBef>
                <a:spcPts val="200"/>
              </a:spcBef>
              <a:spcAft>
                <a:spcPts val="200"/>
              </a:spcAft>
              <a:buFont typeface="Arial" panose="020B0604020202020204" pitchFamily="34" charset="0"/>
              <a:buChar char="•"/>
            </a:pPr>
            <a:r>
              <a:rPr lang="en-AU" sz="1200" dirty="0">
                <a:latin typeface="Avenir Book" panose="02000503020000020003" pitchFamily="2" charset="0"/>
              </a:rPr>
              <a:t>Long-term </a:t>
            </a:r>
            <a:r>
              <a:rPr lang="en-AU" sz="1200" b="1" dirty="0">
                <a:solidFill>
                  <a:schemeClr val="accent2"/>
                </a:solidFill>
                <a:latin typeface="Avenir Book" panose="02000503020000020003" pitchFamily="2" charset="0"/>
              </a:rPr>
              <a:t>job transition and growth </a:t>
            </a:r>
            <a:r>
              <a:rPr lang="en-AU" sz="1200" dirty="0">
                <a:latin typeface="Avenir Book" panose="02000503020000020003" pitchFamily="2" charset="0"/>
              </a:rPr>
              <a:t>with roles in construction, manufacturing, logistics, agriculture and tourism to encourage people to live and stay in the region</a:t>
            </a:r>
          </a:p>
          <a:p>
            <a:pPr>
              <a:spcBef>
                <a:spcPts val="600"/>
              </a:spcBef>
              <a:spcAft>
                <a:spcPts val="200"/>
              </a:spcAft>
            </a:pPr>
            <a:r>
              <a:rPr lang="en-AU" sz="1200" b="1" dirty="0">
                <a:latin typeface="Avenir Book" panose="02000503020000020003" pitchFamily="2" charset="0"/>
              </a:rPr>
              <a:t>Food Supply</a:t>
            </a:r>
          </a:p>
          <a:p>
            <a:pPr marL="171450" indent="-171450">
              <a:spcBef>
                <a:spcPts val="200"/>
              </a:spcBef>
              <a:spcAft>
                <a:spcPts val="200"/>
              </a:spcAft>
              <a:buFont typeface="Arial" panose="020B0604020202020204" pitchFamily="34" charset="0"/>
              <a:buChar char="•"/>
            </a:pPr>
            <a:r>
              <a:rPr lang="en-AU" sz="1200" dirty="0">
                <a:latin typeface="Avenir Book" panose="02000503020000020003" pitchFamily="2" charset="0"/>
              </a:rPr>
              <a:t>Support Australia’s commitment through the </a:t>
            </a:r>
            <a:r>
              <a:rPr lang="en-AU" sz="1200" b="1" dirty="0">
                <a:solidFill>
                  <a:schemeClr val="accent2"/>
                </a:solidFill>
                <a:latin typeface="Avenir Book" panose="02000503020000020003" pitchFamily="2" charset="0"/>
              </a:rPr>
              <a:t>Ag2030 target</a:t>
            </a:r>
            <a:r>
              <a:rPr lang="en-AU" sz="1200" dirty="0">
                <a:latin typeface="Avenir Book" panose="02000503020000020003" pitchFamily="2" charset="0"/>
              </a:rPr>
              <a:t> to grow the value of Australia’s agricultural production to </a:t>
            </a:r>
            <a:r>
              <a:rPr lang="en-AU" sz="1200" b="1" dirty="0">
                <a:solidFill>
                  <a:schemeClr val="accent2"/>
                </a:solidFill>
                <a:latin typeface="Avenir Book" panose="02000503020000020003" pitchFamily="2" charset="0"/>
              </a:rPr>
              <a:t>$100 billion by 2030 </a:t>
            </a:r>
            <a:r>
              <a:rPr lang="en-AU" sz="1200" dirty="0">
                <a:latin typeface="Avenir Book" panose="02000503020000020003" pitchFamily="2" charset="0"/>
              </a:rPr>
              <a:t>and ensure food security across Australia</a:t>
            </a:r>
          </a:p>
          <a:p>
            <a:pPr marL="171450" indent="-171450">
              <a:spcBef>
                <a:spcPts val="200"/>
              </a:spcBef>
              <a:spcAft>
                <a:spcPts val="200"/>
              </a:spcAft>
              <a:buFont typeface="Arial" panose="020B0604020202020204" pitchFamily="34" charset="0"/>
              <a:buChar char="•"/>
            </a:pPr>
            <a:r>
              <a:rPr lang="en-AU" sz="1200" dirty="0">
                <a:latin typeface="Avenir Book" panose="02000503020000020003" pitchFamily="2" charset="0"/>
              </a:rPr>
              <a:t>Take advantage of NQ’s </a:t>
            </a:r>
            <a:r>
              <a:rPr lang="en-AU" sz="1200" b="1" dirty="0">
                <a:solidFill>
                  <a:schemeClr val="accent2"/>
                </a:solidFill>
                <a:latin typeface="Avenir Book" panose="02000503020000020003" pitchFamily="2" charset="0"/>
              </a:rPr>
              <a:t>geographic diversity</a:t>
            </a:r>
            <a:r>
              <a:rPr lang="en-AU" sz="1200" dirty="0">
                <a:latin typeface="Avenir Book" panose="02000503020000020003" pitchFamily="2" charset="0"/>
              </a:rPr>
              <a:t> and </a:t>
            </a:r>
            <a:r>
              <a:rPr lang="en-AU" sz="1200" b="1" dirty="0">
                <a:solidFill>
                  <a:schemeClr val="accent2"/>
                </a:solidFill>
                <a:latin typeface="Avenir Book" panose="02000503020000020003" pitchFamily="2" charset="0"/>
              </a:rPr>
              <a:t>excellent growing conditions</a:t>
            </a:r>
            <a:r>
              <a:rPr lang="en-AU" sz="1200" dirty="0">
                <a:latin typeface="Avenir Book" panose="02000503020000020003" pitchFamily="2" charset="0"/>
              </a:rPr>
              <a:t> to complement and enable extension of Southern Australia and overseas growing seasons</a:t>
            </a:r>
          </a:p>
        </p:txBody>
      </p:sp>
      <p:sp>
        <p:nvSpPr>
          <p:cNvPr id="16" name="Arrow: Right 7">
            <a:extLst>
              <a:ext uri="{FF2B5EF4-FFF2-40B4-BE49-F238E27FC236}">
                <a16:creationId xmlns:a16="http://schemas.microsoft.com/office/drawing/2014/main" id="{30149F56-A673-8441-94AB-29DF35701C2B}"/>
              </a:ext>
            </a:extLst>
          </p:cNvPr>
          <p:cNvSpPr/>
          <p:nvPr/>
        </p:nvSpPr>
        <p:spPr>
          <a:xfrm>
            <a:off x="5201175" y="3057852"/>
            <a:ext cx="687898" cy="2257425"/>
          </a:xfrm>
          <a:prstGeom prst="rightArrow">
            <a:avLst>
              <a:gd name="adj1" fmla="val 50000"/>
              <a:gd name="adj2" fmla="val 60428"/>
            </a:avLst>
          </a:prstGeom>
          <a:solidFill>
            <a:schemeClr val="accent3"/>
          </a:solidFill>
          <a:ln>
            <a:solidFill>
              <a:schemeClr val="accent3">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venir Book" panose="02000503020000020003" pitchFamily="2" charset="0"/>
            </a:endParaRPr>
          </a:p>
        </p:txBody>
      </p:sp>
      <p:sp>
        <p:nvSpPr>
          <p:cNvPr id="14" name="TextBox 13">
            <a:extLst>
              <a:ext uri="{FF2B5EF4-FFF2-40B4-BE49-F238E27FC236}">
                <a16:creationId xmlns:a16="http://schemas.microsoft.com/office/drawing/2014/main" id="{AE01E211-C140-8540-A1AF-9DBD82B14877}"/>
              </a:ext>
            </a:extLst>
          </p:cNvPr>
          <p:cNvSpPr txBox="1"/>
          <p:nvPr/>
        </p:nvSpPr>
        <p:spPr>
          <a:xfrm>
            <a:off x="481190" y="1884632"/>
            <a:ext cx="4904763" cy="369332"/>
          </a:xfrm>
          <a:prstGeom prst="rect">
            <a:avLst/>
          </a:prstGeom>
          <a:solidFill>
            <a:schemeClr val="accent2"/>
          </a:solidFill>
          <a:ln w="12700">
            <a:solidFill>
              <a:schemeClr val="accent1"/>
            </a:solidFill>
          </a:ln>
        </p:spPr>
        <p:txBody>
          <a:bodyPr wrap="square" rtlCol="0">
            <a:spAutoFit/>
          </a:bodyPr>
          <a:lstStyle/>
          <a:p>
            <a:pPr>
              <a:spcBef>
                <a:spcPts val="1200"/>
              </a:spcBef>
            </a:pPr>
            <a:r>
              <a:rPr lang="en-AU" b="1" i="1" dirty="0">
                <a:solidFill>
                  <a:schemeClr val="bg1"/>
                </a:solidFill>
              </a:rPr>
              <a:t>North Queensland’s Needs</a:t>
            </a:r>
          </a:p>
        </p:txBody>
      </p:sp>
      <p:sp>
        <p:nvSpPr>
          <p:cNvPr id="17" name="TextBox 16">
            <a:extLst>
              <a:ext uri="{FF2B5EF4-FFF2-40B4-BE49-F238E27FC236}">
                <a16:creationId xmlns:a16="http://schemas.microsoft.com/office/drawing/2014/main" id="{AD00429B-DA77-224E-B98C-667B61FBDE7E}"/>
              </a:ext>
            </a:extLst>
          </p:cNvPr>
          <p:cNvSpPr txBox="1"/>
          <p:nvPr/>
        </p:nvSpPr>
        <p:spPr>
          <a:xfrm>
            <a:off x="5814767" y="1893021"/>
            <a:ext cx="6039575" cy="369332"/>
          </a:xfrm>
          <a:prstGeom prst="rect">
            <a:avLst/>
          </a:prstGeom>
          <a:solidFill>
            <a:schemeClr val="accent2"/>
          </a:solidFill>
          <a:ln w="12700">
            <a:solidFill>
              <a:schemeClr val="accent1"/>
            </a:solidFill>
          </a:ln>
        </p:spPr>
        <p:txBody>
          <a:bodyPr wrap="square" rtlCol="0">
            <a:spAutoFit/>
          </a:bodyPr>
          <a:lstStyle/>
          <a:p>
            <a:pPr>
              <a:spcBef>
                <a:spcPts val="1200"/>
              </a:spcBef>
            </a:pPr>
            <a:r>
              <a:rPr lang="en-AU" b="1" i="1" dirty="0">
                <a:solidFill>
                  <a:schemeClr val="bg1"/>
                </a:solidFill>
              </a:rPr>
              <a:t>BRU’s Solutions</a:t>
            </a:r>
            <a:endParaRPr lang="en-AU" i="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7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A5A049EA-8E01-F049-89B6-97680E3817C0}"/>
              </a:ext>
            </a:extLst>
          </p:cNvPr>
          <p:cNvPicPr>
            <a:picLocks noChangeAspect="1"/>
          </p:cNvPicPr>
          <p:nvPr/>
        </p:nvPicPr>
        <p:blipFill>
          <a:blip r:embed="rId2"/>
          <a:stretch>
            <a:fillRect/>
          </a:stretch>
        </p:blipFill>
        <p:spPr>
          <a:xfrm>
            <a:off x="6339110" y="2118638"/>
            <a:ext cx="5089188" cy="1175595"/>
          </a:xfrm>
          <a:prstGeom prst="rect">
            <a:avLst/>
          </a:prstGeom>
        </p:spPr>
      </p:pic>
      <p:sp>
        <p:nvSpPr>
          <p:cNvPr id="2" name="Title 1">
            <a:extLst>
              <a:ext uri="{FF2B5EF4-FFF2-40B4-BE49-F238E27FC236}">
                <a16:creationId xmlns:a16="http://schemas.microsoft.com/office/drawing/2014/main" id="{FE1AB00A-8C0C-3449-B3AA-041C98710838}"/>
              </a:ext>
            </a:extLst>
          </p:cNvPr>
          <p:cNvSpPr>
            <a:spLocks noGrp="1"/>
          </p:cNvSpPr>
          <p:nvPr>
            <p:ph type="title"/>
          </p:nvPr>
        </p:nvSpPr>
        <p:spPr/>
        <p:txBody>
          <a:bodyPr/>
          <a:lstStyle/>
          <a:p>
            <a:r>
              <a:rPr lang="en-AU" dirty="0"/>
              <a:t>Community and Regional Benefit</a:t>
            </a:r>
          </a:p>
        </p:txBody>
      </p:sp>
      <p:sp>
        <p:nvSpPr>
          <p:cNvPr id="4" name="Slide Number Placeholder 3">
            <a:extLst>
              <a:ext uri="{FF2B5EF4-FFF2-40B4-BE49-F238E27FC236}">
                <a16:creationId xmlns:a16="http://schemas.microsoft.com/office/drawing/2014/main" id="{9D0B3533-8E48-524A-B9D3-932AF2883817}"/>
              </a:ext>
            </a:extLst>
          </p:cNvPr>
          <p:cNvSpPr>
            <a:spLocks noGrp="1"/>
          </p:cNvSpPr>
          <p:nvPr>
            <p:ph type="sldNum" sz="quarter" idx="12"/>
          </p:nvPr>
        </p:nvSpPr>
        <p:spPr/>
        <p:txBody>
          <a:bodyPr/>
          <a:lstStyle/>
          <a:p>
            <a:fld id="{9CADE3F3-7E63-CB4F-BD1E-AE86C6E55E9B}" type="slidenum">
              <a:rPr lang="en-AU" smtClean="0"/>
              <a:pPr/>
              <a:t>11</a:t>
            </a:fld>
            <a:endParaRPr lang="en-AU" dirty="0"/>
          </a:p>
        </p:txBody>
      </p:sp>
      <p:sp>
        <p:nvSpPr>
          <p:cNvPr id="5" name="Footer Placeholder 4">
            <a:extLst>
              <a:ext uri="{FF2B5EF4-FFF2-40B4-BE49-F238E27FC236}">
                <a16:creationId xmlns:a16="http://schemas.microsoft.com/office/drawing/2014/main" id="{BC76C3F7-B46A-9F4F-BE3B-7B4710BB5604}"/>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CE39A908-0428-ED4D-AE6B-64A36FFA532A}"/>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Our projects will boost the NQ economy and have strong support from the community</a:t>
            </a:r>
          </a:p>
        </p:txBody>
      </p:sp>
      <p:pic>
        <p:nvPicPr>
          <p:cNvPr id="11" name="Picture 10">
            <a:extLst>
              <a:ext uri="{FF2B5EF4-FFF2-40B4-BE49-F238E27FC236}">
                <a16:creationId xmlns:a16="http://schemas.microsoft.com/office/drawing/2014/main" id="{FF12E13C-CEDF-6947-AF3D-FC5AC0C2F8AD}"/>
              </a:ext>
            </a:extLst>
          </p:cNvPr>
          <p:cNvPicPr>
            <a:picLocks noChangeAspect="1"/>
          </p:cNvPicPr>
          <p:nvPr/>
        </p:nvPicPr>
        <p:blipFill rotWithShape="1">
          <a:blip r:embed="rId3">
            <a:extLst>
              <a:ext uri="{28A0092B-C50C-407E-A947-70E740481C1C}">
                <a14:useLocalDpi xmlns:a14="http://schemas.microsoft.com/office/drawing/2010/main"/>
              </a:ext>
            </a:extLst>
          </a:blip>
          <a:srcRect b="90246"/>
          <a:stretch/>
        </p:blipFill>
        <p:spPr>
          <a:xfrm>
            <a:off x="455540" y="1961837"/>
            <a:ext cx="5207003" cy="385126"/>
          </a:xfrm>
          <a:prstGeom prst="rect">
            <a:avLst/>
          </a:prstGeom>
        </p:spPr>
      </p:pic>
      <p:pic>
        <p:nvPicPr>
          <p:cNvPr id="16" name="Picture 15">
            <a:extLst>
              <a:ext uri="{FF2B5EF4-FFF2-40B4-BE49-F238E27FC236}">
                <a16:creationId xmlns:a16="http://schemas.microsoft.com/office/drawing/2014/main" id="{A801048D-1584-6D4F-849C-4E6D03739610}"/>
              </a:ext>
            </a:extLst>
          </p:cNvPr>
          <p:cNvPicPr>
            <a:picLocks noChangeAspect="1"/>
          </p:cNvPicPr>
          <p:nvPr/>
        </p:nvPicPr>
        <p:blipFill>
          <a:blip r:embed="rId4"/>
          <a:stretch>
            <a:fillRect/>
          </a:stretch>
        </p:blipFill>
        <p:spPr>
          <a:xfrm>
            <a:off x="6339110" y="3252365"/>
            <a:ext cx="5030961" cy="1214370"/>
          </a:xfrm>
          <a:prstGeom prst="rect">
            <a:avLst/>
          </a:prstGeom>
        </p:spPr>
      </p:pic>
      <p:pic>
        <p:nvPicPr>
          <p:cNvPr id="19" name="Picture 18">
            <a:extLst>
              <a:ext uri="{FF2B5EF4-FFF2-40B4-BE49-F238E27FC236}">
                <a16:creationId xmlns:a16="http://schemas.microsoft.com/office/drawing/2014/main" id="{26D18CBF-BFAA-D246-BCE5-60E6629B289A}"/>
              </a:ext>
            </a:extLst>
          </p:cNvPr>
          <p:cNvPicPr>
            <a:picLocks noChangeAspect="1"/>
          </p:cNvPicPr>
          <p:nvPr/>
        </p:nvPicPr>
        <p:blipFill>
          <a:blip r:embed="rId5"/>
          <a:stretch>
            <a:fillRect/>
          </a:stretch>
        </p:blipFill>
        <p:spPr>
          <a:xfrm>
            <a:off x="6344951" y="4417021"/>
            <a:ext cx="5059317" cy="1219387"/>
          </a:xfrm>
          <a:prstGeom prst="rect">
            <a:avLst/>
          </a:prstGeom>
        </p:spPr>
      </p:pic>
      <p:pic>
        <p:nvPicPr>
          <p:cNvPr id="42" name="Picture 41">
            <a:extLst>
              <a:ext uri="{FF2B5EF4-FFF2-40B4-BE49-F238E27FC236}">
                <a16:creationId xmlns:a16="http://schemas.microsoft.com/office/drawing/2014/main" id="{6856880B-0580-2F48-95B9-1942C08F73D4}"/>
              </a:ext>
            </a:extLst>
          </p:cNvPr>
          <p:cNvPicPr>
            <a:picLocks noChangeAspect="1"/>
          </p:cNvPicPr>
          <p:nvPr/>
        </p:nvPicPr>
        <p:blipFill>
          <a:blip r:embed="rId6"/>
          <a:stretch>
            <a:fillRect/>
          </a:stretch>
        </p:blipFill>
        <p:spPr>
          <a:xfrm>
            <a:off x="6358218" y="5562011"/>
            <a:ext cx="5070080" cy="1180497"/>
          </a:xfrm>
          <a:prstGeom prst="rect">
            <a:avLst/>
          </a:prstGeom>
        </p:spPr>
      </p:pic>
      <p:pic>
        <p:nvPicPr>
          <p:cNvPr id="7" name="Picture 6" descr="Logo, company name&#10;&#10;Description automatically generated">
            <a:extLst>
              <a:ext uri="{FF2B5EF4-FFF2-40B4-BE49-F238E27FC236}">
                <a16:creationId xmlns:a16="http://schemas.microsoft.com/office/drawing/2014/main" id="{3CA50EA7-0F97-4DA5-ADDF-A15F9469FC98}"/>
              </a:ext>
            </a:extLst>
          </p:cNvPr>
          <p:cNvPicPr>
            <a:picLocks noChangeAspect="1"/>
          </p:cNvPicPr>
          <p:nvPr/>
        </p:nvPicPr>
        <p:blipFill>
          <a:blip r:embed="rId7"/>
          <a:stretch>
            <a:fillRect/>
          </a:stretch>
        </p:blipFill>
        <p:spPr>
          <a:xfrm>
            <a:off x="310661" y="2287539"/>
            <a:ext cx="1544515" cy="1544515"/>
          </a:xfrm>
          <a:prstGeom prst="rect">
            <a:avLst/>
          </a:prstGeom>
        </p:spPr>
      </p:pic>
      <p:pic>
        <p:nvPicPr>
          <p:cNvPr id="10" name="Picture 9" descr="Logo, company name&#10;&#10;Description automatically generated">
            <a:extLst>
              <a:ext uri="{FF2B5EF4-FFF2-40B4-BE49-F238E27FC236}">
                <a16:creationId xmlns:a16="http://schemas.microsoft.com/office/drawing/2014/main" id="{B72C46E2-A570-4E65-870A-D8B871DEF7A2}"/>
              </a:ext>
            </a:extLst>
          </p:cNvPr>
          <p:cNvPicPr>
            <a:picLocks noChangeAspect="1"/>
          </p:cNvPicPr>
          <p:nvPr/>
        </p:nvPicPr>
        <p:blipFill>
          <a:blip r:embed="rId8"/>
          <a:stretch>
            <a:fillRect/>
          </a:stretch>
        </p:blipFill>
        <p:spPr>
          <a:xfrm>
            <a:off x="287214" y="3351212"/>
            <a:ext cx="1591408" cy="159140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F98427F-F6B4-4A97-A161-9E5A5D4ECF74}"/>
              </a:ext>
            </a:extLst>
          </p:cNvPr>
          <p:cNvPicPr>
            <a:picLocks noChangeAspect="1"/>
          </p:cNvPicPr>
          <p:nvPr/>
        </p:nvPicPr>
        <p:blipFill>
          <a:blip r:embed="rId9"/>
          <a:stretch>
            <a:fillRect/>
          </a:stretch>
        </p:blipFill>
        <p:spPr>
          <a:xfrm>
            <a:off x="104071" y="4581669"/>
            <a:ext cx="1960684" cy="1960684"/>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18FA11C1-AA32-4111-BD3C-BA84C519E585}"/>
              </a:ext>
            </a:extLst>
          </p:cNvPr>
          <p:cNvPicPr>
            <a:picLocks noChangeAspect="1"/>
          </p:cNvPicPr>
          <p:nvPr/>
        </p:nvPicPr>
        <p:blipFill rotWithShape="1">
          <a:blip r:embed="rId10"/>
          <a:srcRect b="14069"/>
          <a:stretch/>
        </p:blipFill>
        <p:spPr>
          <a:xfrm>
            <a:off x="2269926" y="2215400"/>
            <a:ext cx="1648641" cy="1416694"/>
          </a:xfrm>
          <a:prstGeom prst="rect">
            <a:avLst/>
          </a:prstGeom>
        </p:spPr>
      </p:pic>
      <p:pic>
        <p:nvPicPr>
          <p:cNvPr id="20" name="Picture 19" descr="Logo, company name&#10;&#10;Description automatically generated">
            <a:extLst>
              <a:ext uri="{FF2B5EF4-FFF2-40B4-BE49-F238E27FC236}">
                <a16:creationId xmlns:a16="http://schemas.microsoft.com/office/drawing/2014/main" id="{F259B31D-A716-4658-8870-1E225F7AAE3A}"/>
              </a:ext>
            </a:extLst>
          </p:cNvPr>
          <p:cNvPicPr>
            <a:picLocks noChangeAspect="1"/>
          </p:cNvPicPr>
          <p:nvPr/>
        </p:nvPicPr>
        <p:blipFill>
          <a:blip r:embed="rId11"/>
          <a:stretch>
            <a:fillRect/>
          </a:stretch>
        </p:blipFill>
        <p:spPr>
          <a:xfrm>
            <a:off x="3987083" y="3351212"/>
            <a:ext cx="1642147" cy="1642147"/>
          </a:xfrm>
          <a:prstGeom prst="rect">
            <a:avLst/>
          </a:prstGeom>
        </p:spPr>
      </p:pic>
      <p:pic>
        <p:nvPicPr>
          <p:cNvPr id="22" name="Picture 21" descr="Logo, company name&#10;&#10;Description automatically generated">
            <a:extLst>
              <a:ext uri="{FF2B5EF4-FFF2-40B4-BE49-F238E27FC236}">
                <a16:creationId xmlns:a16="http://schemas.microsoft.com/office/drawing/2014/main" id="{94924DCC-F01B-424E-A644-D54CB85B70BD}"/>
              </a:ext>
            </a:extLst>
          </p:cNvPr>
          <p:cNvPicPr>
            <a:picLocks noChangeAspect="1"/>
          </p:cNvPicPr>
          <p:nvPr/>
        </p:nvPicPr>
        <p:blipFill rotWithShape="1">
          <a:blip r:embed="rId12"/>
          <a:srcRect t="20342"/>
          <a:stretch/>
        </p:blipFill>
        <p:spPr>
          <a:xfrm>
            <a:off x="2247898" y="3778850"/>
            <a:ext cx="1494692" cy="1190646"/>
          </a:xfrm>
          <a:prstGeom prst="rect">
            <a:avLst/>
          </a:prstGeom>
        </p:spPr>
      </p:pic>
      <p:pic>
        <p:nvPicPr>
          <p:cNvPr id="24" name="Picture 23" descr="Logo&#10;&#10;Description automatically generated">
            <a:extLst>
              <a:ext uri="{FF2B5EF4-FFF2-40B4-BE49-F238E27FC236}">
                <a16:creationId xmlns:a16="http://schemas.microsoft.com/office/drawing/2014/main" id="{C3CE3D58-53D9-4CFA-9DCC-3FD1381C5175}"/>
              </a:ext>
            </a:extLst>
          </p:cNvPr>
          <p:cNvPicPr>
            <a:picLocks noChangeAspect="1"/>
          </p:cNvPicPr>
          <p:nvPr/>
        </p:nvPicPr>
        <p:blipFill rotWithShape="1">
          <a:blip r:embed="rId13"/>
          <a:srcRect t="13280" b="21636"/>
          <a:stretch/>
        </p:blipFill>
        <p:spPr>
          <a:xfrm>
            <a:off x="3848156" y="2313011"/>
            <a:ext cx="1865846" cy="1214370"/>
          </a:xfrm>
          <a:prstGeom prst="rect">
            <a:avLst/>
          </a:prstGeom>
        </p:spPr>
      </p:pic>
      <p:pic>
        <p:nvPicPr>
          <p:cNvPr id="26" name="Picture 25" descr="Logo&#10;&#10;Description automatically generated">
            <a:extLst>
              <a:ext uri="{FF2B5EF4-FFF2-40B4-BE49-F238E27FC236}">
                <a16:creationId xmlns:a16="http://schemas.microsoft.com/office/drawing/2014/main" id="{CACC5D05-2B71-4507-9480-C43AAAF915FF}"/>
              </a:ext>
            </a:extLst>
          </p:cNvPr>
          <p:cNvPicPr>
            <a:picLocks noChangeAspect="1"/>
          </p:cNvPicPr>
          <p:nvPr/>
        </p:nvPicPr>
        <p:blipFill rotWithShape="1">
          <a:blip r:embed="rId14"/>
          <a:srcRect t="20184" b="15342"/>
          <a:stretch/>
        </p:blipFill>
        <p:spPr>
          <a:xfrm>
            <a:off x="3950298" y="5053630"/>
            <a:ext cx="1883485" cy="1214370"/>
          </a:xfrm>
          <a:prstGeom prst="rect">
            <a:avLst/>
          </a:prstGeom>
        </p:spPr>
      </p:pic>
      <p:pic>
        <p:nvPicPr>
          <p:cNvPr id="28" name="Picture 27" descr="Logo, company name&#10;&#10;Description automatically generated">
            <a:extLst>
              <a:ext uri="{FF2B5EF4-FFF2-40B4-BE49-F238E27FC236}">
                <a16:creationId xmlns:a16="http://schemas.microsoft.com/office/drawing/2014/main" id="{EE9FCA73-CFE7-4842-B2AE-4722837AB367}"/>
              </a:ext>
            </a:extLst>
          </p:cNvPr>
          <p:cNvPicPr>
            <a:picLocks noChangeAspect="1"/>
          </p:cNvPicPr>
          <p:nvPr/>
        </p:nvPicPr>
        <p:blipFill rotWithShape="1">
          <a:blip r:embed="rId15"/>
          <a:srcRect l="20932" t="15878" r="21580" b="26795"/>
          <a:stretch/>
        </p:blipFill>
        <p:spPr>
          <a:xfrm>
            <a:off x="2375651" y="4863641"/>
            <a:ext cx="1420669" cy="1416694"/>
          </a:xfrm>
          <a:prstGeom prst="rect">
            <a:avLst/>
          </a:prstGeom>
        </p:spPr>
      </p:pic>
    </p:spTree>
    <p:extLst>
      <p:ext uri="{BB962C8B-B14F-4D97-AF65-F5344CB8AC3E}">
        <p14:creationId xmlns:p14="http://schemas.microsoft.com/office/powerpoint/2010/main" val="60303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B00A-8C0C-3449-B3AA-041C98710838}"/>
              </a:ext>
            </a:extLst>
          </p:cNvPr>
          <p:cNvSpPr>
            <a:spLocks noGrp="1"/>
          </p:cNvSpPr>
          <p:nvPr>
            <p:ph type="title"/>
          </p:nvPr>
        </p:nvSpPr>
        <p:spPr/>
        <p:txBody>
          <a:bodyPr/>
          <a:lstStyle/>
          <a:p>
            <a:r>
              <a:rPr lang="en-AU" dirty="0"/>
              <a:t>Government Endorsement</a:t>
            </a:r>
          </a:p>
        </p:txBody>
      </p:sp>
      <p:sp>
        <p:nvSpPr>
          <p:cNvPr id="13" name="Content Placeholder 12">
            <a:extLst>
              <a:ext uri="{FF2B5EF4-FFF2-40B4-BE49-F238E27FC236}">
                <a16:creationId xmlns:a16="http://schemas.microsoft.com/office/drawing/2014/main" id="{A5072AF5-A9C6-0F47-A2AA-58951ABD0549}"/>
              </a:ext>
            </a:extLst>
          </p:cNvPr>
          <p:cNvSpPr>
            <a:spLocks noGrp="1"/>
          </p:cNvSpPr>
          <p:nvPr>
            <p:ph idx="1"/>
          </p:nvPr>
        </p:nvSpPr>
        <p:spPr>
          <a:xfrm>
            <a:off x="911223" y="2180247"/>
            <a:ext cx="5184777" cy="3995739"/>
          </a:xfrm>
        </p:spPr>
        <p:txBody>
          <a:bodyPr>
            <a:noAutofit/>
          </a:bodyPr>
          <a:lstStyle/>
          <a:p>
            <a:pPr>
              <a:lnSpc>
                <a:spcPct val="100000"/>
              </a:lnSpc>
              <a:spcBef>
                <a:spcPts val="600"/>
              </a:spcBef>
            </a:pPr>
            <a:r>
              <a:rPr lang="en-AU" dirty="0"/>
              <a:t>Listed as a </a:t>
            </a:r>
            <a:r>
              <a:rPr lang="en-AU" b="1" dirty="0">
                <a:solidFill>
                  <a:schemeClr val="accent2"/>
                </a:solidFill>
              </a:rPr>
              <a:t>Priority Initiative </a:t>
            </a:r>
            <a:r>
              <a:rPr lang="en-AU" dirty="0"/>
              <a:t>on Infrastructure Australia’s 2021 Priority List</a:t>
            </a:r>
          </a:p>
          <a:p>
            <a:pPr>
              <a:lnSpc>
                <a:spcPct val="100000"/>
              </a:lnSpc>
              <a:spcBef>
                <a:spcPts val="600"/>
              </a:spcBef>
            </a:pPr>
            <a:r>
              <a:rPr lang="en-AU" b="1" dirty="0">
                <a:solidFill>
                  <a:schemeClr val="accent2"/>
                </a:solidFill>
              </a:rPr>
              <a:t>Strategic Reserve </a:t>
            </a:r>
            <a:r>
              <a:rPr lang="en-AU" dirty="0"/>
              <a:t>under the Water Resource (Burdekin Basin) Plan </a:t>
            </a:r>
          </a:p>
          <a:p>
            <a:pPr>
              <a:lnSpc>
                <a:spcPct val="100000"/>
              </a:lnSpc>
              <a:spcBef>
                <a:spcPts val="600"/>
              </a:spcBef>
            </a:pPr>
            <a:r>
              <a:rPr lang="en-AU" dirty="0"/>
              <a:t>Urannah Water Scheme project received </a:t>
            </a:r>
            <a:r>
              <a:rPr lang="en-AU" b="1" dirty="0">
                <a:solidFill>
                  <a:schemeClr val="accent2"/>
                </a:solidFill>
              </a:rPr>
              <a:t>State Significant Project Declaration </a:t>
            </a:r>
            <a:r>
              <a:rPr lang="en-AU" dirty="0"/>
              <a:t>by the State of Queensland </a:t>
            </a:r>
          </a:p>
          <a:p>
            <a:pPr>
              <a:lnSpc>
                <a:spcPct val="100000"/>
              </a:lnSpc>
              <a:spcBef>
                <a:spcPts val="600"/>
              </a:spcBef>
              <a:buClr>
                <a:schemeClr val="tx1"/>
              </a:buClr>
            </a:pPr>
            <a:r>
              <a:rPr lang="en-AU" b="1" dirty="0">
                <a:solidFill>
                  <a:schemeClr val="accent2"/>
                </a:solidFill>
              </a:rPr>
              <a:t>$13m in grants </a:t>
            </a:r>
            <a:r>
              <a:rPr lang="en-AU" dirty="0"/>
              <a:t>for Feasibility Studies provided by Federal Government through the </a:t>
            </a:r>
            <a:r>
              <a:rPr lang="en-AU" b="1" dirty="0">
                <a:solidFill>
                  <a:schemeClr val="accent2"/>
                </a:solidFill>
              </a:rPr>
              <a:t>National Water Infrastructure Fund</a:t>
            </a:r>
          </a:p>
          <a:p>
            <a:pPr>
              <a:lnSpc>
                <a:spcPct val="100000"/>
              </a:lnSpc>
              <a:spcBef>
                <a:spcPts val="600"/>
              </a:spcBef>
              <a:buClr>
                <a:schemeClr val="tx1"/>
              </a:buClr>
            </a:pPr>
            <a:r>
              <a:rPr lang="en-AU" b="1" dirty="0">
                <a:solidFill>
                  <a:schemeClr val="accent2"/>
                </a:solidFill>
              </a:rPr>
              <a:t>$2m in grants </a:t>
            </a:r>
            <a:r>
              <a:rPr lang="en-AU" dirty="0"/>
              <a:t>provided by Federal Government through the </a:t>
            </a:r>
            <a:r>
              <a:rPr lang="en-AU" b="1" dirty="0">
                <a:solidFill>
                  <a:schemeClr val="accent2"/>
                </a:solidFill>
              </a:rPr>
              <a:t>Supporting Reliable Energy Infrastructure Program</a:t>
            </a:r>
          </a:p>
          <a:p>
            <a:pPr>
              <a:lnSpc>
                <a:spcPct val="100000"/>
              </a:lnSpc>
              <a:spcBef>
                <a:spcPts val="600"/>
              </a:spcBef>
              <a:buClr>
                <a:schemeClr val="tx1"/>
              </a:buClr>
            </a:pPr>
            <a:r>
              <a:rPr lang="en-AU" b="1" dirty="0">
                <a:solidFill>
                  <a:schemeClr val="accent2"/>
                </a:solidFill>
              </a:rPr>
              <a:t>$460m budget submission </a:t>
            </a:r>
            <a:r>
              <a:rPr lang="en-AU" dirty="0"/>
              <a:t>and full business case provided for Federal Government funding consideration through the National Water Infrastructure Fund – funding commitment expected in May 2021 Federal Budget</a:t>
            </a:r>
          </a:p>
          <a:p>
            <a:pPr>
              <a:lnSpc>
                <a:spcPct val="100000"/>
              </a:lnSpc>
              <a:spcBef>
                <a:spcPts val="600"/>
              </a:spcBef>
            </a:pPr>
            <a:r>
              <a:rPr lang="en-AU" dirty="0"/>
              <a:t>Strong support and endorsement by </a:t>
            </a:r>
            <a:r>
              <a:rPr lang="en-AU" b="1" dirty="0">
                <a:solidFill>
                  <a:schemeClr val="accent2"/>
                </a:solidFill>
              </a:rPr>
              <a:t>Federal and State Ministers</a:t>
            </a:r>
            <a:r>
              <a:rPr lang="en-AU" dirty="0"/>
              <a:t>, including </a:t>
            </a:r>
            <a:r>
              <a:rPr lang="en-AU" b="1" dirty="0">
                <a:solidFill>
                  <a:schemeClr val="accent2"/>
                </a:solidFill>
              </a:rPr>
              <a:t>Deputy Prime Minister</a:t>
            </a:r>
            <a:r>
              <a:rPr lang="en-AU" dirty="0"/>
              <a:t>, Michael McCormack</a:t>
            </a:r>
          </a:p>
          <a:p>
            <a:endParaRPr lang="en-AU" dirty="0"/>
          </a:p>
        </p:txBody>
      </p:sp>
      <p:sp>
        <p:nvSpPr>
          <p:cNvPr id="4" name="Slide Number Placeholder 3">
            <a:extLst>
              <a:ext uri="{FF2B5EF4-FFF2-40B4-BE49-F238E27FC236}">
                <a16:creationId xmlns:a16="http://schemas.microsoft.com/office/drawing/2014/main" id="{9D0B3533-8E48-524A-B9D3-932AF2883817}"/>
              </a:ext>
            </a:extLst>
          </p:cNvPr>
          <p:cNvSpPr>
            <a:spLocks noGrp="1"/>
          </p:cNvSpPr>
          <p:nvPr>
            <p:ph type="sldNum" sz="quarter" idx="12"/>
          </p:nvPr>
        </p:nvSpPr>
        <p:spPr/>
        <p:txBody>
          <a:bodyPr/>
          <a:lstStyle/>
          <a:p>
            <a:fld id="{9CADE3F3-7E63-CB4F-BD1E-AE86C6E55E9B}" type="slidenum">
              <a:rPr lang="en-AU" smtClean="0"/>
              <a:pPr/>
              <a:t>12</a:t>
            </a:fld>
            <a:endParaRPr lang="en-AU" dirty="0"/>
          </a:p>
        </p:txBody>
      </p:sp>
      <p:sp>
        <p:nvSpPr>
          <p:cNvPr id="5" name="Footer Placeholder 4">
            <a:extLst>
              <a:ext uri="{FF2B5EF4-FFF2-40B4-BE49-F238E27FC236}">
                <a16:creationId xmlns:a16="http://schemas.microsoft.com/office/drawing/2014/main" id="{BC76C3F7-B46A-9F4F-BE3B-7B4710BB5604}"/>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CE39A908-0428-ED4D-AE6B-64A36FFA532A}"/>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Our projects address critical priorities for both the Federal and </a:t>
            </a:r>
            <a:r>
              <a:rPr lang="en-AU" sz="2000" b="1">
                <a:solidFill>
                  <a:schemeClr val="bg1"/>
                </a:solidFill>
                <a:latin typeface="Avenir Book" panose="02000503020000020003" pitchFamily="2" charset="0"/>
              </a:rPr>
              <a:t>State government</a:t>
            </a:r>
            <a:endParaRPr lang="en-AU" sz="2000" b="1" dirty="0">
              <a:solidFill>
                <a:schemeClr val="bg1"/>
              </a:solidFill>
              <a:latin typeface="Avenir Book" panose="02000503020000020003" pitchFamily="2" charset="0"/>
            </a:endParaRPr>
          </a:p>
        </p:txBody>
      </p:sp>
      <p:pic>
        <p:nvPicPr>
          <p:cNvPr id="11" name="Picture 10">
            <a:extLst>
              <a:ext uri="{FF2B5EF4-FFF2-40B4-BE49-F238E27FC236}">
                <a16:creationId xmlns:a16="http://schemas.microsoft.com/office/drawing/2014/main" id="{7EE66958-4AC7-3E42-B3E1-A05F8416C7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10597" y="2232024"/>
            <a:ext cx="2718611" cy="3005789"/>
          </a:xfrm>
          <a:prstGeom prst="rect">
            <a:avLst/>
          </a:prstGeom>
          <a:ln>
            <a:solidFill>
              <a:schemeClr val="accent2"/>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4C35C9D-249E-144D-AB7E-8D35EFDF8AE5}"/>
              </a:ext>
            </a:extLst>
          </p:cNvPr>
          <p:cNvPicPr>
            <a:picLocks noChangeAspect="1"/>
          </p:cNvPicPr>
          <p:nvPr/>
        </p:nvPicPr>
        <p:blipFill>
          <a:blip r:embed="rId3"/>
          <a:stretch>
            <a:fillRect/>
          </a:stretch>
        </p:blipFill>
        <p:spPr>
          <a:xfrm>
            <a:off x="6397031" y="2232025"/>
            <a:ext cx="2127843" cy="3005790"/>
          </a:xfrm>
          <a:prstGeom prst="rect">
            <a:avLst/>
          </a:prstGeom>
          <a:noFill/>
          <a:ln>
            <a:solidFill>
              <a:schemeClr val="accent2"/>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8656C38-4A52-C946-8FB9-EEC9E329A17F}"/>
              </a:ext>
            </a:extLst>
          </p:cNvPr>
          <p:cNvPicPr>
            <a:picLocks noChangeAspect="1"/>
          </p:cNvPicPr>
          <p:nvPr/>
        </p:nvPicPr>
        <p:blipFill>
          <a:blip r:embed="rId4"/>
          <a:stretch>
            <a:fillRect/>
          </a:stretch>
        </p:blipFill>
        <p:spPr>
          <a:xfrm>
            <a:off x="6224632" y="5327492"/>
            <a:ext cx="5217951" cy="1273974"/>
          </a:xfrm>
          <a:prstGeom prst="rect">
            <a:avLst/>
          </a:prstGeom>
        </p:spPr>
      </p:pic>
    </p:spTree>
    <p:extLst>
      <p:ext uri="{BB962C8B-B14F-4D97-AF65-F5344CB8AC3E}">
        <p14:creationId xmlns:p14="http://schemas.microsoft.com/office/powerpoint/2010/main" val="418493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4C29C2-8653-41D1-AE13-F61AEAD487B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073668" y="1707142"/>
            <a:ext cx="3118339" cy="5150858"/>
          </a:xfrm>
          <a:prstGeom prst="rect">
            <a:avLst/>
          </a:prstGeom>
        </p:spPr>
      </p:pic>
      <p:sp>
        <p:nvSpPr>
          <p:cNvPr id="2" name="Title 1">
            <a:extLst>
              <a:ext uri="{FF2B5EF4-FFF2-40B4-BE49-F238E27FC236}">
                <a16:creationId xmlns:a16="http://schemas.microsoft.com/office/drawing/2014/main" id="{FE1AB00A-8C0C-3449-B3AA-041C98710838}"/>
              </a:ext>
            </a:extLst>
          </p:cNvPr>
          <p:cNvSpPr>
            <a:spLocks noGrp="1"/>
          </p:cNvSpPr>
          <p:nvPr>
            <p:ph type="title"/>
          </p:nvPr>
        </p:nvSpPr>
        <p:spPr/>
        <p:txBody>
          <a:bodyPr/>
          <a:lstStyle/>
          <a:p>
            <a:r>
              <a:rPr lang="en-AU" dirty="0"/>
              <a:t>Ticking Milestones</a:t>
            </a:r>
          </a:p>
        </p:txBody>
      </p:sp>
      <p:sp>
        <p:nvSpPr>
          <p:cNvPr id="7" name="Content Placeholder 6">
            <a:extLst>
              <a:ext uri="{FF2B5EF4-FFF2-40B4-BE49-F238E27FC236}">
                <a16:creationId xmlns:a16="http://schemas.microsoft.com/office/drawing/2014/main" id="{C32E54FB-B438-47CA-A83A-D9470D8B3D0A}"/>
              </a:ext>
            </a:extLst>
          </p:cNvPr>
          <p:cNvSpPr>
            <a:spLocks noGrp="1"/>
          </p:cNvSpPr>
          <p:nvPr>
            <p:ph idx="1"/>
          </p:nvPr>
        </p:nvSpPr>
        <p:spPr>
          <a:xfrm>
            <a:off x="844546" y="1840443"/>
            <a:ext cx="7483839" cy="3995739"/>
          </a:xfrm>
        </p:spPr>
        <p:txBody>
          <a:bodyPr/>
          <a:lstStyle/>
          <a:p>
            <a:pPr marL="0" indent="0">
              <a:buNone/>
            </a:pPr>
            <a:r>
              <a:rPr lang="en-AU" b="1" dirty="0"/>
              <a:t>Major achievements to date:</a:t>
            </a:r>
          </a:p>
          <a:p>
            <a:pPr marL="0" indent="0">
              <a:buNone/>
            </a:pPr>
            <a:endParaRPr lang="en-AU" b="1" dirty="0"/>
          </a:p>
          <a:p>
            <a:endParaRPr lang="en-AU" dirty="0"/>
          </a:p>
          <a:p>
            <a:endParaRPr lang="en-AU" dirty="0"/>
          </a:p>
        </p:txBody>
      </p:sp>
      <p:sp>
        <p:nvSpPr>
          <p:cNvPr id="4" name="Slide Number Placeholder 3">
            <a:extLst>
              <a:ext uri="{FF2B5EF4-FFF2-40B4-BE49-F238E27FC236}">
                <a16:creationId xmlns:a16="http://schemas.microsoft.com/office/drawing/2014/main" id="{9D0B3533-8E48-524A-B9D3-932AF2883817}"/>
              </a:ext>
            </a:extLst>
          </p:cNvPr>
          <p:cNvSpPr>
            <a:spLocks noGrp="1"/>
          </p:cNvSpPr>
          <p:nvPr>
            <p:ph type="sldNum" sz="quarter" idx="12"/>
          </p:nvPr>
        </p:nvSpPr>
        <p:spPr/>
        <p:txBody>
          <a:bodyPr/>
          <a:lstStyle/>
          <a:p>
            <a:fld id="{9CADE3F3-7E63-CB4F-BD1E-AE86C6E55E9B}" type="slidenum">
              <a:rPr lang="en-AU" smtClean="0"/>
              <a:pPr/>
              <a:t>13</a:t>
            </a:fld>
            <a:endParaRPr lang="en-AU" dirty="0"/>
          </a:p>
        </p:txBody>
      </p:sp>
      <p:sp>
        <p:nvSpPr>
          <p:cNvPr id="5" name="Footer Placeholder 4">
            <a:extLst>
              <a:ext uri="{FF2B5EF4-FFF2-40B4-BE49-F238E27FC236}">
                <a16:creationId xmlns:a16="http://schemas.microsoft.com/office/drawing/2014/main" id="{BC76C3F7-B46A-9F4F-BE3B-7B4710BB5604}"/>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CE39A908-0428-ED4D-AE6B-64A36FFA532A}"/>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We are well down the path to financial closure and have completed a draft EIS</a:t>
            </a:r>
          </a:p>
        </p:txBody>
      </p:sp>
      <p:graphicFrame>
        <p:nvGraphicFramePr>
          <p:cNvPr id="3" name="Table 9">
            <a:extLst>
              <a:ext uri="{FF2B5EF4-FFF2-40B4-BE49-F238E27FC236}">
                <a16:creationId xmlns:a16="http://schemas.microsoft.com/office/drawing/2014/main" id="{70ABEF93-9895-F941-AACE-F54F612F709C}"/>
              </a:ext>
            </a:extLst>
          </p:cNvPr>
          <p:cNvGraphicFramePr>
            <a:graphicFrameLocks noGrp="1"/>
          </p:cNvGraphicFramePr>
          <p:nvPr>
            <p:extLst>
              <p:ext uri="{D42A27DB-BD31-4B8C-83A1-F6EECF244321}">
                <p14:modId xmlns:p14="http://schemas.microsoft.com/office/powerpoint/2010/main" val="3077282087"/>
              </p:ext>
            </p:extLst>
          </p:nvPr>
        </p:nvGraphicFramePr>
        <p:xfrm>
          <a:off x="844546" y="2130378"/>
          <a:ext cx="7592788" cy="4297680"/>
        </p:xfrm>
        <a:graphic>
          <a:graphicData uri="http://schemas.openxmlformats.org/drawingml/2006/table">
            <a:tbl>
              <a:tblPr firstRow="1" bandRow="1">
                <a:tableStyleId>{5C22544A-7EE6-4342-B048-85BDC9FD1C3A}</a:tableStyleId>
              </a:tblPr>
              <a:tblGrid>
                <a:gridCol w="602424">
                  <a:extLst>
                    <a:ext uri="{9D8B030D-6E8A-4147-A177-3AD203B41FA5}">
                      <a16:colId xmlns:a16="http://schemas.microsoft.com/office/drawing/2014/main" val="3906891643"/>
                    </a:ext>
                  </a:extLst>
                </a:gridCol>
                <a:gridCol w="602424">
                  <a:extLst>
                    <a:ext uri="{9D8B030D-6E8A-4147-A177-3AD203B41FA5}">
                      <a16:colId xmlns:a16="http://schemas.microsoft.com/office/drawing/2014/main" val="1772398765"/>
                    </a:ext>
                  </a:extLst>
                </a:gridCol>
                <a:gridCol w="6387940">
                  <a:extLst>
                    <a:ext uri="{9D8B030D-6E8A-4147-A177-3AD203B41FA5}">
                      <a16:colId xmlns:a16="http://schemas.microsoft.com/office/drawing/2014/main" val="3712507628"/>
                    </a:ext>
                  </a:extLst>
                </a:gridCol>
              </a:tblGrid>
              <a:tr h="503339">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2015</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dirty="0">
                          <a:solidFill>
                            <a:schemeClr val="tx1"/>
                          </a:solidFill>
                          <a:latin typeface="Avenir Book" panose="02000503020000020003" pitchFamily="2" charset="0"/>
                        </a:rPr>
                        <a:t>Established highly experienced project teams with specification, design, customer engagement and project management processes underway</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0078959"/>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2016</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Avenir Book" panose="02000503020000020003" pitchFamily="2" charset="0"/>
                          <a:ea typeface="+mn-ea"/>
                          <a:cs typeface="+mn-cs"/>
                        </a:rPr>
                        <a:t>Completed strategic and pre-feasibility study and commenced baseline environmental studies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6965141"/>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2018</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kern="1200" dirty="0">
                          <a:solidFill>
                            <a:schemeClr val="tx1"/>
                          </a:solidFill>
                          <a:latin typeface="Avenir Book" panose="02000503020000020003" pitchFamily="2" charset="0"/>
                          <a:ea typeface="+mn-ea"/>
                          <a:cs typeface="+mn-cs"/>
                        </a:rPr>
                        <a:t>Secured options on land holdings required for development of Urannah Water Scheme, Hydro and Collinsville Irrigation Scheme Projects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8806476"/>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2020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venir Book" panose="02000503020000020003" pitchFamily="2" charset="0"/>
                        </a:rPr>
                        <a:t>Completed detailed Feasibility Study for Urannah Dam</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486541"/>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2020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venir Book" panose="02000503020000020003" pitchFamily="2" charset="0"/>
                        </a:rPr>
                        <a:t>Received endorsement from Federal and State Ministers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7219817"/>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2020</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venir Book" panose="02000503020000020003" pitchFamily="2" charset="0"/>
                        </a:rPr>
                        <a:t>Declared a State Significant Project and completed preliminary EIS for Urannah Water Scheme</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4259359"/>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venir Book" panose="02000503020000020003" pitchFamily="2" charset="0"/>
                        </a:rPr>
                        <a:t>Completed Detailed Business Case for Urannah Water Scheme</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079400"/>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venir Book" panose="02000503020000020003" pitchFamily="2" charset="0"/>
                        </a:rPr>
                        <a:t>Completed detailed Pre Feasibility Study for Bowen Renewable Energy Hub</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7441446"/>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venir Book" panose="02000503020000020003" pitchFamily="2" charset="0"/>
                        </a:rPr>
                        <a:t>Completed detailed Feasibility Study for Collinsville Irrigation Scheme</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8448603"/>
                  </a:ext>
                </a:extLst>
              </a:tr>
              <a:tr h="370840">
                <a:tc>
                  <a:txBody>
                    <a:bodyPr/>
                    <a:lstStyle/>
                    <a:p>
                      <a:pPr algn="ctr"/>
                      <a:endParaRPr lang="en-AU" sz="1400" b="1" dirty="0">
                        <a:solidFill>
                          <a:schemeClr val="tx1"/>
                        </a:solidFill>
                        <a:latin typeface="Avenir Book" panose="02000503020000020003" pitchFamily="2" charset="0"/>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400" b="1" dirty="0">
                          <a:solidFill>
                            <a:schemeClr val="tx1"/>
                          </a:solidFill>
                          <a:latin typeface="Avenir Book" panose="02000503020000020003" pitchFamily="2" charset="0"/>
                        </a:rPr>
                        <a:t>2021</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latin typeface="Avenir Book" panose="02000503020000020003" pitchFamily="2" charset="0"/>
                        </a:rPr>
                        <a:t>Commenced detailed Feasibility Study for Bowen Renewable Energy Hub</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991633"/>
                  </a:ext>
                </a:extLst>
              </a:tr>
            </a:tbl>
          </a:graphicData>
        </a:graphic>
      </p:graphicFrame>
      <p:pic>
        <p:nvPicPr>
          <p:cNvPr id="9" name="Picture 58">
            <a:extLst>
              <a:ext uri="{FF2B5EF4-FFF2-40B4-BE49-F238E27FC236}">
                <a16:creationId xmlns:a16="http://schemas.microsoft.com/office/drawing/2014/main" id="{A13C3A83-C2AB-D34C-BA2E-85799EF177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2179695"/>
            <a:ext cx="200314" cy="200314"/>
          </a:xfrm>
          <a:prstGeom prst="roundRect">
            <a:avLst>
              <a:gd name="adj" fmla="val 11111"/>
            </a:avLst>
          </a:prstGeom>
          <a:solidFill>
            <a:schemeClr val="accent4"/>
          </a:solidFill>
          <a:ln w="3175" cap="rnd">
            <a:noFill/>
            <a:prstDash val="solid"/>
          </a:ln>
          <a:effectLst/>
          <a:scene3d>
            <a:camera prst="perspectiveFront" fov="5400000"/>
            <a:lightRig rig="threePt" dir="t">
              <a:rot lat="0" lon="0" rev="19200000"/>
            </a:lightRig>
          </a:scene3d>
          <a:sp3d extrusionH="25400">
            <a:extrusionClr>
              <a:srgbClr val="FFFFFF"/>
            </a:extrusionClr>
          </a:sp3d>
        </p:spPr>
      </p:pic>
      <p:pic>
        <p:nvPicPr>
          <p:cNvPr id="10" name="Picture 58">
            <a:extLst>
              <a:ext uri="{FF2B5EF4-FFF2-40B4-BE49-F238E27FC236}">
                <a16:creationId xmlns:a16="http://schemas.microsoft.com/office/drawing/2014/main" id="{ADB5DC5A-B990-DE4E-AFA6-E37E514BB6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2669389"/>
            <a:ext cx="200314" cy="200314"/>
          </a:xfrm>
          <a:prstGeom prst="roundRect">
            <a:avLst>
              <a:gd name="adj" fmla="val 11111"/>
            </a:avLst>
          </a:prstGeom>
          <a:solidFill>
            <a:schemeClr val="accent4"/>
          </a:solidFill>
          <a:ln w="3175" cap="rnd">
            <a:noFill/>
            <a:prstDash val="solid"/>
          </a:ln>
          <a:effectLst/>
          <a:scene3d>
            <a:camera prst="perspectiveFront" fov="5400000"/>
            <a:lightRig rig="threePt" dir="t">
              <a:rot lat="0" lon="0" rev="19200000"/>
            </a:lightRig>
          </a:scene3d>
          <a:sp3d extrusionH="25400">
            <a:extrusionClr>
              <a:srgbClr val="FFFFFF"/>
            </a:extrusionClr>
          </a:sp3d>
        </p:spPr>
      </p:pic>
      <p:pic>
        <p:nvPicPr>
          <p:cNvPr id="11" name="Picture 58">
            <a:extLst>
              <a:ext uri="{FF2B5EF4-FFF2-40B4-BE49-F238E27FC236}">
                <a16:creationId xmlns:a16="http://schemas.microsoft.com/office/drawing/2014/main" id="{6189F044-1675-E741-8B30-B72286DFE1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3184620"/>
            <a:ext cx="200314" cy="200314"/>
          </a:xfrm>
          <a:prstGeom prst="roundRect">
            <a:avLst>
              <a:gd name="adj" fmla="val 11111"/>
            </a:avLst>
          </a:prstGeom>
          <a:solidFill>
            <a:schemeClr val="accent4"/>
          </a:solidFill>
          <a:ln w="3175" cap="rnd">
            <a:noFill/>
            <a:prstDash val="solid"/>
          </a:ln>
          <a:effectLst/>
          <a:scene3d>
            <a:camera prst="perspectiveFront" fov="5400000"/>
            <a:lightRig rig="threePt" dir="t">
              <a:rot lat="0" lon="0" rev="19200000"/>
            </a:lightRig>
          </a:scene3d>
          <a:sp3d extrusionH="25400">
            <a:extrusionClr>
              <a:srgbClr val="FFFFFF"/>
            </a:extrusionClr>
          </a:sp3d>
        </p:spPr>
      </p:pic>
      <p:pic>
        <p:nvPicPr>
          <p:cNvPr id="12" name="Picture 58">
            <a:extLst>
              <a:ext uri="{FF2B5EF4-FFF2-40B4-BE49-F238E27FC236}">
                <a16:creationId xmlns:a16="http://schemas.microsoft.com/office/drawing/2014/main" id="{A4C295B7-5E87-4044-B82E-D878B3A2CE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3700737"/>
            <a:ext cx="200314" cy="200314"/>
          </a:xfrm>
          <a:prstGeom prst="roundRect">
            <a:avLst>
              <a:gd name="adj" fmla="val 11111"/>
            </a:avLst>
          </a:prstGeom>
          <a:ln w="3175" cap="rnd">
            <a:noFill/>
            <a:prstDash val="solid"/>
          </a:ln>
          <a:effectLst/>
          <a:scene3d>
            <a:camera prst="perspectiveFront" fov="5400000"/>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pic>
        <p:nvPicPr>
          <p:cNvPr id="13" name="Picture 58">
            <a:extLst>
              <a:ext uri="{FF2B5EF4-FFF2-40B4-BE49-F238E27FC236}">
                <a16:creationId xmlns:a16="http://schemas.microsoft.com/office/drawing/2014/main" id="{7C9DF5BE-F606-0642-BE00-E96D22490E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4096832"/>
            <a:ext cx="200314" cy="200314"/>
          </a:xfrm>
          <a:prstGeom prst="roundRect">
            <a:avLst>
              <a:gd name="adj" fmla="val 11111"/>
            </a:avLst>
          </a:prstGeom>
          <a:ln w="3175" cap="rnd">
            <a:noFill/>
            <a:prstDash val="solid"/>
          </a:ln>
          <a:effectLst/>
          <a:scene3d>
            <a:camera prst="perspectiveFront" fov="5400000"/>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pic>
        <p:nvPicPr>
          <p:cNvPr id="14" name="Picture 58">
            <a:extLst>
              <a:ext uri="{FF2B5EF4-FFF2-40B4-BE49-F238E27FC236}">
                <a16:creationId xmlns:a16="http://schemas.microsoft.com/office/drawing/2014/main" id="{5209F61E-8BEE-A84A-AF50-9889BDAEFA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4478033"/>
            <a:ext cx="200314" cy="200314"/>
          </a:xfrm>
          <a:prstGeom prst="roundRect">
            <a:avLst>
              <a:gd name="adj" fmla="val 11111"/>
            </a:avLst>
          </a:prstGeom>
          <a:ln w="3175" cap="rnd">
            <a:noFill/>
            <a:prstDash val="solid"/>
          </a:ln>
          <a:effectLst/>
          <a:scene3d>
            <a:camera prst="perspectiveFront" fov="5400000"/>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pic>
        <p:nvPicPr>
          <p:cNvPr id="15" name="Picture 58">
            <a:extLst>
              <a:ext uri="{FF2B5EF4-FFF2-40B4-BE49-F238E27FC236}">
                <a16:creationId xmlns:a16="http://schemas.microsoft.com/office/drawing/2014/main" id="{1A11286A-A4B2-C74B-86E2-7802BBD2B0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4984662"/>
            <a:ext cx="200314" cy="200314"/>
          </a:xfrm>
          <a:prstGeom prst="roundRect">
            <a:avLst>
              <a:gd name="adj" fmla="val 11111"/>
            </a:avLst>
          </a:prstGeom>
          <a:ln w="3175" cap="rnd">
            <a:noFill/>
            <a:prstDash val="solid"/>
          </a:ln>
          <a:effectLst/>
          <a:scene3d>
            <a:camera prst="perspectiveFront" fov="5400000"/>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pic>
        <p:nvPicPr>
          <p:cNvPr id="16" name="Picture 58">
            <a:extLst>
              <a:ext uri="{FF2B5EF4-FFF2-40B4-BE49-F238E27FC236}">
                <a16:creationId xmlns:a16="http://schemas.microsoft.com/office/drawing/2014/main" id="{7EE5164F-5E50-794B-886C-5F36FE8362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5350150"/>
            <a:ext cx="200314" cy="200314"/>
          </a:xfrm>
          <a:prstGeom prst="roundRect">
            <a:avLst>
              <a:gd name="adj" fmla="val 11111"/>
            </a:avLst>
          </a:prstGeom>
          <a:ln w="3175" cap="rnd">
            <a:noFill/>
            <a:prstDash val="solid"/>
          </a:ln>
          <a:effectLst/>
          <a:scene3d>
            <a:camera prst="perspectiveFront" fov="5400000"/>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pic>
        <p:nvPicPr>
          <p:cNvPr id="17" name="Picture 58">
            <a:extLst>
              <a:ext uri="{FF2B5EF4-FFF2-40B4-BE49-F238E27FC236}">
                <a16:creationId xmlns:a16="http://schemas.microsoft.com/office/drawing/2014/main" id="{62118BF3-698F-6C4F-8425-846FC1A740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150" y="5726456"/>
            <a:ext cx="200314" cy="200314"/>
          </a:xfrm>
          <a:prstGeom prst="roundRect">
            <a:avLst>
              <a:gd name="adj" fmla="val 11111"/>
            </a:avLst>
          </a:prstGeom>
          <a:ln w="3175" cap="rnd">
            <a:noFill/>
            <a:prstDash val="solid"/>
          </a:ln>
          <a:effectLst/>
          <a:scene3d>
            <a:camera prst="perspectiveFront" fov="5400000"/>
            <a:lightRig rig="threePt" dir="t">
              <a:rot lat="0" lon="0" rev="19200000"/>
            </a:lightRig>
          </a:scene3d>
          <a:sp3d extrusionH="25400">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30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B00A-8C0C-3449-B3AA-041C98710838}"/>
              </a:ext>
            </a:extLst>
          </p:cNvPr>
          <p:cNvSpPr>
            <a:spLocks noGrp="1"/>
          </p:cNvSpPr>
          <p:nvPr>
            <p:ph type="title"/>
          </p:nvPr>
        </p:nvSpPr>
        <p:spPr/>
        <p:txBody>
          <a:bodyPr>
            <a:normAutofit/>
          </a:bodyPr>
          <a:lstStyle/>
          <a:p>
            <a:r>
              <a:rPr lang="en-AU" dirty="0"/>
              <a:t>The Right Opportunity in the Right Location</a:t>
            </a:r>
          </a:p>
        </p:txBody>
      </p:sp>
      <p:sp>
        <p:nvSpPr>
          <p:cNvPr id="4" name="Slide Number Placeholder 3">
            <a:extLst>
              <a:ext uri="{FF2B5EF4-FFF2-40B4-BE49-F238E27FC236}">
                <a16:creationId xmlns:a16="http://schemas.microsoft.com/office/drawing/2014/main" id="{9D0B3533-8E48-524A-B9D3-932AF2883817}"/>
              </a:ext>
            </a:extLst>
          </p:cNvPr>
          <p:cNvSpPr>
            <a:spLocks noGrp="1"/>
          </p:cNvSpPr>
          <p:nvPr>
            <p:ph type="sldNum" sz="quarter" idx="12"/>
          </p:nvPr>
        </p:nvSpPr>
        <p:spPr/>
        <p:txBody>
          <a:bodyPr/>
          <a:lstStyle/>
          <a:p>
            <a:fld id="{9CADE3F3-7E63-CB4F-BD1E-AE86C6E55E9B}" type="slidenum">
              <a:rPr lang="en-AU" smtClean="0"/>
              <a:pPr/>
              <a:t>14</a:t>
            </a:fld>
            <a:endParaRPr lang="en-AU" dirty="0"/>
          </a:p>
        </p:txBody>
      </p:sp>
      <p:sp>
        <p:nvSpPr>
          <p:cNvPr id="5" name="Footer Placeholder 4">
            <a:extLst>
              <a:ext uri="{FF2B5EF4-FFF2-40B4-BE49-F238E27FC236}">
                <a16:creationId xmlns:a16="http://schemas.microsoft.com/office/drawing/2014/main" id="{BC76C3F7-B46A-9F4F-BE3B-7B4710BB5604}"/>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CE39A908-0428-ED4D-AE6B-64A36FFA532A}"/>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This investment is backed by sound fundamentals, many which are unique to NQ</a:t>
            </a:r>
          </a:p>
        </p:txBody>
      </p:sp>
      <p:sp>
        <p:nvSpPr>
          <p:cNvPr id="12" name="Content Placeholder 6">
            <a:extLst>
              <a:ext uri="{FF2B5EF4-FFF2-40B4-BE49-F238E27FC236}">
                <a16:creationId xmlns:a16="http://schemas.microsoft.com/office/drawing/2014/main" id="{BCE62F47-B266-6C47-A0EC-42B238E4A058}"/>
              </a:ext>
            </a:extLst>
          </p:cNvPr>
          <p:cNvSpPr>
            <a:spLocks noGrp="1"/>
          </p:cNvSpPr>
          <p:nvPr>
            <p:ph idx="1"/>
          </p:nvPr>
        </p:nvSpPr>
        <p:spPr>
          <a:xfrm>
            <a:off x="3343274" y="2241549"/>
            <a:ext cx="8010523" cy="3995739"/>
          </a:xfrm>
        </p:spPr>
        <p:txBody>
          <a:bodyPr/>
          <a:lstStyle/>
          <a:p>
            <a:pPr>
              <a:lnSpc>
                <a:spcPct val="100000"/>
              </a:lnSpc>
              <a:spcBef>
                <a:spcPts val="600"/>
              </a:spcBef>
            </a:pPr>
            <a:r>
              <a:rPr lang="en-AU" dirty="0"/>
              <a:t>Availability of large greenfield site located in a </a:t>
            </a:r>
            <a:r>
              <a:rPr lang="en-AU" b="1" dirty="0">
                <a:solidFill>
                  <a:schemeClr val="accent2"/>
                </a:solidFill>
              </a:rPr>
              <a:t>high rainfall area </a:t>
            </a:r>
            <a:r>
              <a:rPr lang="en-AU" dirty="0"/>
              <a:t>(almost double that of the broader region) where the water is needed</a:t>
            </a:r>
            <a:r>
              <a:rPr lang="en-AU" b="1" dirty="0">
                <a:solidFill>
                  <a:schemeClr val="accent2"/>
                </a:solidFill>
              </a:rPr>
              <a:t> </a:t>
            </a:r>
            <a:r>
              <a:rPr lang="en-AU" dirty="0"/>
              <a:t>with very high reliability, addressing long term climatic variations</a:t>
            </a:r>
          </a:p>
          <a:p>
            <a:pPr>
              <a:lnSpc>
                <a:spcPct val="100000"/>
              </a:lnSpc>
              <a:spcBef>
                <a:spcPts val="600"/>
              </a:spcBef>
            </a:pPr>
            <a:r>
              <a:rPr lang="en-AU" dirty="0"/>
              <a:t>Cropping areas with </a:t>
            </a:r>
            <a:r>
              <a:rPr lang="en-AU" b="1" dirty="0">
                <a:solidFill>
                  <a:schemeClr val="accent2"/>
                </a:solidFill>
              </a:rPr>
              <a:t>limited severe weather events </a:t>
            </a:r>
            <a:r>
              <a:rPr lang="en-AU" dirty="0"/>
              <a:t>and in a single precinct, enabling food development in the region to be</a:t>
            </a:r>
            <a:r>
              <a:rPr lang="en-AU" b="1" dirty="0">
                <a:solidFill>
                  <a:schemeClr val="accent2"/>
                </a:solidFill>
              </a:rPr>
              <a:t> </a:t>
            </a:r>
            <a:r>
              <a:rPr lang="en-AU" dirty="0"/>
              <a:t>balanced with Great Barrier Reef impact management practices</a:t>
            </a:r>
          </a:p>
          <a:p>
            <a:pPr>
              <a:lnSpc>
                <a:spcPct val="100000"/>
              </a:lnSpc>
              <a:spcBef>
                <a:spcPts val="600"/>
              </a:spcBef>
            </a:pPr>
            <a:r>
              <a:rPr lang="en-AU" dirty="0"/>
              <a:t>Need for bulk </a:t>
            </a:r>
            <a:r>
              <a:rPr lang="en-AU" b="1" dirty="0">
                <a:solidFill>
                  <a:schemeClr val="accent2"/>
                </a:solidFill>
              </a:rPr>
              <a:t>low carbon electricity capacity </a:t>
            </a:r>
            <a:r>
              <a:rPr lang="en-AU" dirty="0"/>
              <a:t>firming as energy mix changes</a:t>
            </a:r>
          </a:p>
          <a:p>
            <a:pPr>
              <a:lnSpc>
                <a:spcPct val="100000"/>
              </a:lnSpc>
              <a:spcBef>
                <a:spcPts val="600"/>
              </a:spcBef>
            </a:pPr>
            <a:r>
              <a:rPr lang="en-AU" dirty="0"/>
              <a:t>Close proximity to the </a:t>
            </a:r>
            <a:r>
              <a:rPr lang="en-AU" b="1" dirty="0">
                <a:solidFill>
                  <a:schemeClr val="accent2"/>
                </a:solidFill>
              </a:rPr>
              <a:t>National Electricity Market transmission </a:t>
            </a:r>
            <a:r>
              <a:rPr lang="en-AU" dirty="0"/>
              <a:t>network</a:t>
            </a:r>
          </a:p>
          <a:p>
            <a:pPr>
              <a:lnSpc>
                <a:spcPct val="100000"/>
              </a:lnSpc>
              <a:spcBef>
                <a:spcPts val="600"/>
              </a:spcBef>
              <a:buClr>
                <a:schemeClr val="tx1"/>
              </a:buClr>
            </a:pPr>
            <a:r>
              <a:rPr lang="en-AU" b="1" dirty="0">
                <a:solidFill>
                  <a:schemeClr val="accent2"/>
                </a:solidFill>
              </a:rPr>
              <a:t>Long term industrial customers </a:t>
            </a:r>
            <a:r>
              <a:rPr lang="en-AU" dirty="0"/>
              <a:t>in close proximity to proposed dam, with positive demand outlook</a:t>
            </a:r>
          </a:p>
          <a:p>
            <a:pPr>
              <a:lnSpc>
                <a:spcPct val="100000"/>
              </a:lnSpc>
              <a:spcBef>
                <a:spcPts val="600"/>
              </a:spcBef>
            </a:pPr>
            <a:r>
              <a:rPr lang="en-AU" dirty="0"/>
              <a:t>Attractive agricultural precinct and opportunity to </a:t>
            </a:r>
            <a:r>
              <a:rPr lang="en-AU" b="1" dirty="0">
                <a:solidFill>
                  <a:schemeClr val="accent2"/>
                </a:solidFill>
              </a:rPr>
              <a:t>add value through securing water delivery</a:t>
            </a:r>
          </a:p>
          <a:p>
            <a:pPr>
              <a:lnSpc>
                <a:spcPct val="100000"/>
              </a:lnSpc>
              <a:spcBef>
                <a:spcPts val="600"/>
              </a:spcBef>
            </a:pPr>
            <a:r>
              <a:rPr lang="en-AU" dirty="0"/>
              <a:t>Strong </a:t>
            </a:r>
            <a:r>
              <a:rPr lang="en-AU" b="1" dirty="0">
                <a:solidFill>
                  <a:schemeClr val="accent2"/>
                </a:solidFill>
              </a:rPr>
              <a:t>Federal and State Government focus </a:t>
            </a:r>
            <a:r>
              <a:rPr lang="en-AU" dirty="0"/>
              <a:t>on water, electricity and regional economic diversity</a:t>
            </a:r>
          </a:p>
          <a:p>
            <a:pPr>
              <a:lnSpc>
                <a:spcPct val="100000"/>
              </a:lnSpc>
              <a:spcBef>
                <a:spcPts val="600"/>
              </a:spcBef>
            </a:pPr>
            <a:r>
              <a:rPr lang="en-AU" dirty="0"/>
              <a:t>Long term </a:t>
            </a:r>
            <a:r>
              <a:rPr lang="en-AU" b="1" dirty="0">
                <a:solidFill>
                  <a:schemeClr val="accent2"/>
                </a:solidFill>
              </a:rPr>
              <a:t>Regulated Asset Base implications </a:t>
            </a:r>
            <a:r>
              <a:rPr lang="en-AU" dirty="0"/>
              <a:t>on State Government electricity and water providers with aging asset bases</a:t>
            </a:r>
          </a:p>
          <a:p>
            <a:pPr>
              <a:lnSpc>
                <a:spcPct val="100000"/>
              </a:lnSpc>
              <a:spcBef>
                <a:spcPts val="600"/>
              </a:spcBef>
            </a:pPr>
            <a:r>
              <a:rPr lang="en-AU" dirty="0"/>
              <a:t>Large scale </a:t>
            </a:r>
            <a:r>
              <a:rPr lang="en-AU" b="1" dirty="0">
                <a:solidFill>
                  <a:schemeClr val="accent2"/>
                </a:solidFill>
              </a:rPr>
              <a:t>community</a:t>
            </a:r>
            <a:r>
              <a:rPr lang="en-AU" dirty="0"/>
              <a:t> and economic development agency </a:t>
            </a:r>
            <a:r>
              <a:rPr lang="en-AU" b="1" dirty="0">
                <a:solidFill>
                  <a:schemeClr val="accent2"/>
                </a:solidFill>
              </a:rPr>
              <a:t>support</a:t>
            </a:r>
          </a:p>
          <a:p>
            <a:pPr>
              <a:lnSpc>
                <a:spcPct val="100000"/>
              </a:lnSpc>
              <a:spcBef>
                <a:spcPts val="600"/>
              </a:spcBef>
            </a:pPr>
            <a:r>
              <a:rPr lang="en-AU" dirty="0"/>
              <a:t>Deep and meaningful </a:t>
            </a:r>
            <a:r>
              <a:rPr lang="en-AU" b="1" dirty="0">
                <a:solidFill>
                  <a:schemeClr val="accent2"/>
                </a:solidFill>
              </a:rPr>
              <a:t>First Nations people support </a:t>
            </a:r>
            <a:r>
              <a:rPr lang="en-AU" dirty="0"/>
              <a:t>and partnerships</a:t>
            </a:r>
          </a:p>
          <a:p>
            <a:endParaRPr lang="en-AU" dirty="0"/>
          </a:p>
        </p:txBody>
      </p:sp>
      <p:pic>
        <p:nvPicPr>
          <p:cNvPr id="13" name="Graphic 12">
            <a:extLst>
              <a:ext uri="{FF2B5EF4-FFF2-40B4-BE49-F238E27FC236}">
                <a16:creationId xmlns:a16="http://schemas.microsoft.com/office/drawing/2014/main" id="{6EDEFDF0-3907-F145-869A-08141A3217D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8319" y="2241550"/>
            <a:ext cx="2540000" cy="254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771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B00A-8C0C-3449-B3AA-041C98710838}"/>
              </a:ext>
            </a:extLst>
          </p:cNvPr>
          <p:cNvSpPr>
            <a:spLocks noGrp="1"/>
          </p:cNvSpPr>
          <p:nvPr>
            <p:ph type="title"/>
          </p:nvPr>
        </p:nvSpPr>
        <p:spPr/>
        <p:txBody>
          <a:bodyPr/>
          <a:lstStyle/>
          <a:p>
            <a:r>
              <a:rPr lang="en-AU" dirty="0"/>
              <a:t>Closing</a:t>
            </a:r>
          </a:p>
        </p:txBody>
      </p:sp>
      <p:sp>
        <p:nvSpPr>
          <p:cNvPr id="3" name="Content Placeholder 2">
            <a:extLst>
              <a:ext uri="{FF2B5EF4-FFF2-40B4-BE49-F238E27FC236}">
                <a16:creationId xmlns:a16="http://schemas.microsoft.com/office/drawing/2014/main" id="{1084B47D-CF37-1B41-93D5-2DCC3BCCE5AE}"/>
              </a:ext>
            </a:extLst>
          </p:cNvPr>
          <p:cNvSpPr>
            <a:spLocks noGrp="1"/>
          </p:cNvSpPr>
          <p:nvPr>
            <p:ph idx="1"/>
          </p:nvPr>
        </p:nvSpPr>
        <p:spPr>
          <a:xfrm>
            <a:off x="5660571" y="2241549"/>
            <a:ext cx="5693228" cy="3995739"/>
          </a:xfrm>
        </p:spPr>
        <p:txBody>
          <a:bodyPr>
            <a:normAutofit/>
          </a:bodyPr>
          <a:lstStyle/>
          <a:p>
            <a:pPr marL="0" indent="0">
              <a:spcBef>
                <a:spcPts val="1200"/>
              </a:spcBef>
              <a:buNone/>
            </a:pPr>
            <a:r>
              <a:rPr lang="en-AU" b="1" dirty="0"/>
              <a:t>Having reviewed this document, we seek your thoughts on the points below. Where does our vision align, and where do we differ?</a:t>
            </a:r>
          </a:p>
          <a:p>
            <a:pPr>
              <a:lnSpc>
                <a:spcPct val="100000"/>
              </a:lnSpc>
              <a:spcBef>
                <a:spcPts val="600"/>
              </a:spcBef>
            </a:pPr>
            <a:r>
              <a:rPr lang="en-AU" dirty="0"/>
              <a:t>Community need and support for the projects </a:t>
            </a:r>
          </a:p>
          <a:p>
            <a:pPr>
              <a:lnSpc>
                <a:spcPct val="100000"/>
              </a:lnSpc>
              <a:spcBef>
                <a:spcPts val="600"/>
              </a:spcBef>
            </a:pPr>
            <a:r>
              <a:rPr lang="en-AU" dirty="0"/>
              <a:t>Opportunity provided by growth in demand for high priority water, renewable electricity and fresh produce</a:t>
            </a:r>
          </a:p>
          <a:p>
            <a:pPr>
              <a:lnSpc>
                <a:spcPct val="100000"/>
              </a:lnSpc>
              <a:spcBef>
                <a:spcPts val="600"/>
              </a:spcBef>
            </a:pPr>
            <a:r>
              <a:rPr lang="en-AU" dirty="0"/>
              <a:t>Levels of Federal and State government and financial support</a:t>
            </a:r>
          </a:p>
          <a:p>
            <a:pPr>
              <a:lnSpc>
                <a:spcPct val="100000"/>
              </a:lnSpc>
              <a:spcBef>
                <a:spcPts val="600"/>
              </a:spcBef>
            </a:pPr>
            <a:r>
              <a:rPr lang="en-AU" dirty="0"/>
              <a:t>Company structure</a:t>
            </a:r>
          </a:p>
          <a:p>
            <a:pPr>
              <a:lnSpc>
                <a:spcPct val="100000"/>
              </a:lnSpc>
              <a:spcBef>
                <a:spcPts val="600"/>
              </a:spcBef>
            </a:pPr>
            <a:r>
              <a:rPr lang="en-AU" dirty="0"/>
              <a:t>Strong business case with attractive returns for long term infrastructure projects</a:t>
            </a:r>
          </a:p>
          <a:p>
            <a:pPr>
              <a:lnSpc>
                <a:spcPct val="100000"/>
              </a:lnSpc>
              <a:spcBef>
                <a:spcPts val="600"/>
              </a:spcBef>
            </a:pPr>
            <a:r>
              <a:rPr lang="en-AU" dirty="0"/>
              <a:t>Approach to achieving financial close by the end of 2022</a:t>
            </a:r>
          </a:p>
          <a:p>
            <a:pPr marL="0" indent="0">
              <a:buNone/>
            </a:pPr>
            <a:endParaRPr lang="en-AU" dirty="0"/>
          </a:p>
        </p:txBody>
      </p:sp>
      <p:sp>
        <p:nvSpPr>
          <p:cNvPr id="4" name="Slide Number Placeholder 3">
            <a:extLst>
              <a:ext uri="{FF2B5EF4-FFF2-40B4-BE49-F238E27FC236}">
                <a16:creationId xmlns:a16="http://schemas.microsoft.com/office/drawing/2014/main" id="{9D0B3533-8E48-524A-B9D3-932AF2883817}"/>
              </a:ext>
            </a:extLst>
          </p:cNvPr>
          <p:cNvSpPr>
            <a:spLocks noGrp="1"/>
          </p:cNvSpPr>
          <p:nvPr>
            <p:ph type="sldNum" sz="quarter" idx="12"/>
          </p:nvPr>
        </p:nvSpPr>
        <p:spPr/>
        <p:txBody>
          <a:bodyPr/>
          <a:lstStyle/>
          <a:p>
            <a:fld id="{9CADE3F3-7E63-CB4F-BD1E-AE86C6E55E9B}" type="slidenum">
              <a:rPr lang="en-AU" smtClean="0"/>
              <a:pPr/>
              <a:t>15</a:t>
            </a:fld>
            <a:endParaRPr lang="en-AU" dirty="0"/>
          </a:p>
        </p:txBody>
      </p:sp>
      <p:sp>
        <p:nvSpPr>
          <p:cNvPr id="5" name="Footer Placeholder 4">
            <a:extLst>
              <a:ext uri="{FF2B5EF4-FFF2-40B4-BE49-F238E27FC236}">
                <a16:creationId xmlns:a16="http://schemas.microsoft.com/office/drawing/2014/main" id="{BC76C3F7-B46A-9F4F-BE3B-7B4710BB5604}"/>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CE39A908-0428-ED4D-AE6B-64A36FFA532A}"/>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Where does our vision align, and where to we differ?</a:t>
            </a:r>
          </a:p>
        </p:txBody>
      </p:sp>
      <p:pic>
        <p:nvPicPr>
          <p:cNvPr id="1030" name="Picture 6" descr="DIY Hydropower Milk Jug Experiment | Clearway Community Solar">
            <a:extLst>
              <a:ext uri="{FF2B5EF4-FFF2-40B4-BE49-F238E27FC236}">
                <a16:creationId xmlns:a16="http://schemas.microsoft.com/office/drawing/2014/main" id="{7DDDB7D1-C6A5-4F93-92ED-72617E7F06F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0" y="1704414"/>
            <a:ext cx="5101167" cy="516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3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86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3601-A488-7041-BCA1-2B42B3BB6AA7}"/>
              </a:ext>
            </a:extLst>
          </p:cNvPr>
          <p:cNvSpPr>
            <a:spLocks noGrp="1"/>
          </p:cNvSpPr>
          <p:nvPr>
            <p:ph type="title"/>
          </p:nvPr>
        </p:nvSpPr>
        <p:spPr/>
        <p:txBody>
          <a:bodyPr/>
          <a:lstStyle/>
          <a:p>
            <a:r>
              <a:rPr lang="en-AU" dirty="0"/>
              <a:t>Disclaimer</a:t>
            </a:r>
          </a:p>
        </p:txBody>
      </p:sp>
      <p:sp>
        <p:nvSpPr>
          <p:cNvPr id="3" name="Content Placeholder 2">
            <a:extLst>
              <a:ext uri="{FF2B5EF4-FFF2-40B4-BE49-F238E27FC236}">
                <a16:creationId xmlns:a16="http://schemas.microsoft.com/office/drawing/2014/main" id="{C7E96D70-0E91-404D-9D2A-D9665D4619AD}"/>
              </a:ext>
            </a:extLst>
          </p:cNvPr>
          <p:cNvSpPr>
            <a:spLocks noGrp="1"/>
          </p:cNvSpPr>
          <p:nvPr>
            <p:ph idx="1"/>
          </p:nvPr>
        </p:nvSpPr>
        <p:spPr>
          <a:xfrm>
            <a:off x="911225" y="2241549"/>
            <a:ext cx="8136982" cy="3995739"/>
          </a:xfrm>
        </p:spPr>
        <p:txBody>
          <a:bodyPr>
            <a:normAutofit/>
          </a:bodyPr>
          <a:lstStyle/>
          <a:p>
            <a:pPr marL="0" indent="0" algn="just" eaLnBrk="0" hangingPunct="0">
              <a:buNone/>
              <a:defRPr/>
            </a:pPr>
            <a:r>
              <a:rPr lang="en-GB" sz="1600" dirty="0">
                <a:solidFill>
                  <a:srgbClr val="000066"/>
                </a:solidFill>
                <a:cs typeface="Times New Roman" pitchFamily="18" charset="0"/>
              </a:rPr>
              <a:t>IMPORTANT NOTICE</a:t>
            </a:r>
          </a:p>
          <a:p>
            <a:pPr marL="0" indent="0" algn="just" eaLnBrk="0" hangingPunct="0">
              <a:buNone/>
              <a:defRPr/>
            </a:pPr>
            <a:r>
              <a:rPr lang="en-AU" sz="1600" dirty="0">
                <a:solidFill>
                  <a:srgbClr val="000000"/>
                </a:solidFill>
                <a:ea typeface="MS PGothic"/>
              </a:rPr>
              <a:t>This document has been prepared to provide selected parties with a preliminary understanding of and to assist each recipient (“Recipient”) in making its own independent evaluation of Bowen River Utilities (“BRU”)’s proposal before deciding whether to pursue a potential investment. This document does not purport to be complete or contain all of the information that a prospective investor may require. While all reasonable efforts have been made to ensure the information contained in this document is accurate and correct at the date of its issue, no responsibility for any errors in, or omissions from, this document, whether arising out of negligence or otherwise, is accepted by BRU. This document is not a recommendation or an offer by BRU or any other person to invest. All enquiries in connection with this process should be directed to BRU. </a:t>
            </a:r>
          </a:p>
        </p:txBody>
      </p:sp>
      <p:sp>
        <p:nvSpPr>
          <p:cNvPr id="8" name="Slide Number Placeholder 7">
            <a:extLst>
              <a:ext uri="{FF2B5EF4-FFF2-40B4-BE49-F238E27FC236}">
                <a16:creationId xmlns:a16="http://schemas.microsoft.com/office/drawing/2014/main" id="{8D4BA217-AAAE-B347-AE90-7008FC534C28}"/>
              </a:ext>
            </a:extLst>
          </p:cNvPr>
          <p:cNvSpPr>
            <a:spLocks noGrp="1"/>
          </p:cNvSpPr>
          <p:nvPr>
            <p:ph type="sldNum" sz="quarter" idx="12"/>
          </p:nvPr>
        </p:nvSpPr>
        <p:spPr/>
        <p:txBody>
          <a:bodyPr/>
          <a:lstStyle/>
          <a:p>
            <a:fld id="{9CADE3F3-7E63-CB4F-BD1E-AE86C6E55E9B}" type="slidenum">
              <a:rPr lang="en-AU" smtClean="0"/>
              <a:pPr/>
              <a:t>2</a:t>
            </a:fld>
            <a:endParaRPr lang="en-AU" dirty="0"/>
          </a:p>
        </p:txBody>
      </p:sp>
      <p:sp>
        <p:nvSpPr>
          <p:cNvPr id="9" name="Footer Placeholder 8">
            <a:extLst>
              <a:ext uri="{FF2B5EF4-FFF2-40B4-BE49-F238E27FC236}">
                <a16:creationId xmlns:a16="http://schemas.microsoft.com/office/drawing/2014/main" id="{CF413E98-6D08-2044-A471-385C71F49590}"/>
              </a:ext>
            </a:extLst>
          </p:cNvPr>
          <p:cNvSpPr>
            <a:spLocks noGrp="1"/>
          </p:cNvSpPr>
          <p:nvPr>
            <p:ph type="ftr" sz="quarter" idx="3"/>
          </p:nvPr>
        </p:nvSpPr>
        <p:spPr/>
        <p:txBody>
          <a:bodyPr/>
          <a:lstStyle/>
          <a:p>
            <a:r>
              <a:rPr lang="en-AU" dirty="0"/>
              <a:t>Confidential</a:t>
            </a:r>
          </a:p>
        </p:txBody>
      </p:sp>
    </p:spTree>
    <p:extLst>
      <p:ext uri="{BB962C8B-B14F-4D97-AF65-F5344CB8AC3E}">
        <p14:creationId xmlns:p14="http://schemas.microsoft.com/office/powerpoint/2010/main" val="309771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Proposed $2.9B Urannah Dam declared coordinated project - Inside  Construction">
            <a:extLst>
              <a:ext uri="{FF2B5EF4-FFF2-40B4-BE49-F238E27FC236}">
                <a16:creationId xmlns:a16="http://schemas.microsoft.com/office/drawing/2014/main" id="{CE0EFF3A-51AA-9646-9467-C7B074A6F69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881531" y="1715962"/>
            <a:ext cx="4310469" cy="51505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4D38560-90FA-FD4E-9420-748A1BB3D865}"/>
              </a:ext>
            </a:extLst>
          </p:cNvPr>
          <p:cNvSpPr>
            <a:spLocks noGrp="1"/>
          </p:cNvSpPr>
          <p:nvPr>
            <p:ph idx="1"/>
          </p:nvPr>
        </p:nvSpPr>
        <p:spPr>
          <a:xfrm>
            <a:off x="911223" y="2196473"/>
            <a:ext cx="6191705" cy="3995739"/>
          </a:xfrm>
        </p:spPr>
        <p:txBody>
          <a:bodyPr>
            <a:normAutofit/>
          </a:bodyPr>
          <a:lstStyle/>
          <a:p>
            <a:pPr marL="0" indent="0">
              <a:lnSpc>
                <a:spcPct val="100000"/>
              </a:lnSpc>
              <a:spcBef>
                <a:spcPts val="1200"/>
              </a:spcBef>
              <a:spcAft>
                <a:spcPts val="600"/>
              </a:spcAft>
              <a:buNone/>
            </a:pPr>
            <a:r>
              <a:rPr lang="en-AU" b="1" dirty="0"/>
              <a:t>Inside this Document</a:t>
            </a:r>
          </a:p>
          <a:p>
            <a:pPr>
              <a:lnSpc>
                <a:spcPct val="100000"/>
              </a:lnSpc>
              <a:spcBef>
                <a:spcPts val="1200"/>
              </a:spcBef>
              <a:spcAft>
                <a:spcPts val="600"/>
              </a:spcAft>
            </a:pPr>
            <a:r>
              <a:rPr lang="en-AU" dirty="0"/>
              <a:t>Introduction to Bowen River Utilities (“BRU”) and our three projects:</a:t>
            </a:r>
          </a:p>
          <a:p>
            <a:pPr marL="457200" lvl="1" indent="0">
              <a:lnSpc>
                <a:spcPct val="100000"/>
              </a:lnSpc>
              <a:spcBef>
                <a:spcPts val="1200"/>
              </a:spcBef>
              <a:spcAft>
                <a:spcPts val="600"/>
              </a:spcAft>
              <a:buNone/>
            </a:pPr>
            <a:r>
              <a:rPr lang="en-AU" dirty="0"/>
              <a:t>	</a:t>
            </a:r>
          </a:p>
          <a:p>
            <a:pPr marL="0" indent="0">
              <a:lnSpc>
                <a:spcPct val="100000"/>
              </a:lnSpc>
              <a:spcBef>
                <a:spcPts val="1200"/>
              </a:spcBef>
              <a:spcAft>
                <a:spcPts val="600"/>
              </a:spcAft>
              <a:buNone/>
            </a:pPr>
            <a:endParaRPr lang="en-AU" dirty="0"/>
          </a:p>
          <a:p>
            <a:pPr>
              <a:lnSpc>
                <a:spcPct val="100000"/>
              </a:lnSpc>
            </a:pPr>
            <a:r>
              <a:rPr lang="en-AU" dirty="0"/>
              <a:t>Overview of current needs in North Queensland, and how BRU goes towards solving these through its projects</a:t>
            </a:r>
          </a:p>
          <a:p>
            <a:pPr>
              <a:lnSpc>
                <a:spcPct val="100000"/>
              </a:lnSpc>
            </a:pPr>
            <a:r>
              <a:rPr lang="en-AU" dirty="0"/>
              <a:t>The underlying commercial opportunity – combined and by project</a:t>
            </a:r>
          </a:p>
          <a:p>
            <a:pPr>
              <a:lnSpc>
                <a:spcPct val="100000"/>
              </a:lnSpc>
            </a:pPr>
            <a:r>
              <a:rPr lang="en-AU" dirty="0"/>
              <a:t>Our plans to develop the three projects</a:t>
            </a:r>
          </a:p>
          <a:p>
            <a:pPr>
              <a:lnSpc>
                <a:spcPct val="100000"/>
              </a:lnSpc>
            </a:pPr>
            <a:r>
              <a:rPr lang="en-AU" dirty="0"/>
              <a:t>The opportunity to partner with BRU</a:t>
            </a:r>
          </a:p>
        </p:txBody>
      </p:sp>
      <p:sp>
        <p:nvSpPr>
          <p:cNvPr id="6" name="Rectangle: Rounded Corners 5">
            <a:extLst>
              <a:ext uri="{FF2B5EF4-FFF2-40B4-BE49-F238E27FC236}">
                <a16:creationId xmlns:a16="http://schemas.microsoft.com/office/drawing/2014/main" id="{0BB52F44-1056-4538-A9E3-B7FC54579881}"/>
              </a:ext>
            </a:extLst>
          </p:cNvPr>
          <p:cNvSpPr/>
          <p:nvPr/>
        </p:nvSpPr>
        <p:spPr>
          <a:xfrm>
            <a:off x="1199456" y="2983793"/>
            <a:ext cx="1804881" cy="812805"/>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Rounded Corners 12">
            <a:extLst>
              <a:ext uri="{FF2B5EF4-FFF2-40B4-BE49-F238E27FC236}">
                <a16:creationId xmlns:a16="http://schemas.microsoft.com/office/drawing/2014/main" id="{C2B85C43-25FC-4CBE-9294-A0A73A94337E}"/>
              </a:ext>
            </a:extLst>
          </p:cNvPr>
          <p:cNvSpPr/>
          <p:nvPr/>
        </p:nvSpPr>
        <p:spPr>
          <a:xfrm>
            <a:off x="3172814" y="2983793"/>
            <a:ext cx="1804881" cy="812805"/>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Rectangle: Rounded Corners 13">
            <a:extLst>
              <a:ext uri="{FF2B5EF4-FFF2-40B4-BE49-F238E27FC236}">
                <a16:creationId xmlns:a16="http://schemas.microsoft.com/office/drawing/2014/main" id="{4126465F-9278-4396-B3A1-8C95485B0A56}"/>
              </a:ext>
            </a:extLst>
          </p:cNvPr>
          <p:cNvSpPr/>
          <p:nvPr/>
        </p:nvSpPr>
        <p:spPr>
          <a:xfrm>
            <a:off x="5146173" y="2983793"/>
            <a:ext cx="1804881" cy="812805"/>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5958667-8E9D-3F4E-A6D1-C05787727351}"/>
              </a:ext>
            </a:extLst>
          </p:cNvPr>
          <p:cNvSpPr>
            <a:spLocks noGrp="1"/>
          </p:cNvSpPr>
          <p:nvPr>
            <p:ph type="title"/>
          </p:nvPr>
        </p:nvSpPr>
        <p:spPr/>
        <p:txBody>
          <a:bodyPr/>
          <a:lstStyle/>
          <a:p>
            <a:r>
              <a:rPr lang="en-AU" dirty="0"/>
              <a:t>Our Search for a Funding Partner</a:t>
            </a:r>
          </a:p>
        </p:txBody>
      </p:sp>
      <p:sp>
        <p:nvSpPr>
          <p:cNvPr id="4" name="Slide Number Placeholder 3">
            <a:extLst>
              <a:ext uri="{FF2B5EF4-FFF2-40B4-BE49-F238E27FC236}">
                <a16:creationId xmlns:a16="http://schemas.microsoft.com/office/drawing/2014/main" id="{3D37CB10-329C-214E-85CC-51A4A56D0ABE}"/>
              </a:ext>
            </a:extLst>
          </p:cNvPr>
          <p:cNvSpPr>
            <a:spLocks noGrp="1"/>
          </p:cNvSpPr>
          <p:nvPr>
            <p:ph type="sldNum" sz="quarter" idx="12"/>
          </p:nvPr>
        </p:nvSpPr>
        <p:spPr/>
        <p:txBody>
          <a:bodyPr/>
          <a:lstStyle/>
          <a:p>
            <a:fld id="{9CADE3F3-7E63-CB4F-BD1E-AE86C6E55E9B}" type="slidenum">
              <a:rPr lang="en-AU" smtClean="0"/>
              <a:pPr/>
              <a:t>3</a:t>
            </a:fld>
            <a:endParaRPr lang="en-AU" dirty="0"/>
          </a:p>
        </p:txBody>
      </p:sp>
      <p:sp>
        <p:nvSpPr>
          <p:cNvPr id="5" name="Footer Placeholder 4">
            <a:extLst>
              <a:ext uri="{FF2B5EF4-FFF2-40B4-BE49-F238E27FC236}">
                <a16:creationId xmlns:a16="http://schemas.microsoft.com/office/drawing/2014/main" id="{A7CC1BFA-4B3C-0049-8774-1E5641B25EFD}"/>
              </a:ext>
            </a:extLst>
          </p:cNvPr>
          <p:cNvSpPr>
            <a:spLocks noGrp="1"/>
          </p:cNvSpPr>
          <p:nvPr>
            <p:ph type="ftr" sz="quarter" idx="3"/>
          </p:nvPr>
        </p:nvSpPr>
        <p:spPr/>
        <p:txBody>
          <a:bodyPr/>
          <a:lstStyle/>
          <a:p>
            <a:r>
              <a:rPr lang="en-AU" dirty="0"/>
              <a:t>Confidential</a:t>
            </a:r>
          </a:p>
        </p:txBody>
      </p:sp>
      <p:sp>
        <p:nvSpPr>
          <p:cNvPr id="9" name="TextBox 8">
            <a:extLst>
              <a:ext uri="{FF2B5EF4-FFF2-40B4-BE49-F238E27FC236}">
                <a16:creationId xmlns:a16="http://schemas.microsoft.com/office/drawing/2014/main" id="{BDBC95BE-C225-FB44-A077-428A02A70AB8}"/>
              </a:ext>
            </a:extLst>
          </p:cNvPr>
          <p:cNvSpPr txBox="1"/>
          <p:nvPr/>
        </p:nvSpPr>
        <p:spPr>
          <a:xfrm>
            <a:off x="838200" y="1080744"/>
            <a:ext cx="10120745"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We are seeking suitable partners to help take our three projects through to operation</a:t>
            </a:r>
          </a:p>
        </p:txBody>
      </p:sp>
      <p:pic>
        <p:nvPicPr>
          <p:cNvPr id="1038" name="Picture 14">
            <a:extLst>
              <a:ext uri="{FF2B5EF4-FFF2-40B4-BE49-F238E27FC236}">
                <a16:creationId xmlns:a16="http://schemas.microsoft.com/office/drawing/2014/main" id="{91E4DAE6-A8E4-774A-9095-B62F8A2AE51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48837" y="3029790"/>
            <a:ext cx="1288263" cy="7080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028F2250-6FA2-BA4C-ABD0-04232051183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89550" y="3028372"/>
            <a:ext cx="1555750" cy="71089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CD5BDB6-DE26-3A40-B987-AA26119DC06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98033" y="3071607"/>
            <a:ext cx="1431949" cy="62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4" descr="Dams and catchments - Hunter Water">
            <a:extLst>
              <a:ext uri="{FF2B5EF4-FFF2-40B4-BE49-F238E27FC236}">
                <a16:creationId xmlns:a16="http://schemas.microsoft.com/office/drawing/2014/main" id="{488CE77C-3C1E-064C-9206-CC9C4A9401C1}"/>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8288323" y="1707648"/>
            <a:ext cx="3903677" cy="5150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FE27AF-E285-814A-B662-A6C15952B3DA}"/>
              </a:ext>
            </a:extLst>
          </p:cNvPr>
          <p:cNvSpPr>
            <a:spLocks noGrp="1"/>
          </p:cNvSpPr>
          <p:nvPr>
            <p:ph type="title"/>
          </p:nvPr>
        </p:nvSpPr>
        <p:spPr/>
        <p:txBody>
          <a:bodyPr/>
          <a:lstStyle/>
          <a:p>
            <a:r>
              <a:rPr lang="en-AU" dirty="0"/>
              <a:t>BRU Company Snapshot</a:t>
            </a:r>
          </a:p>
        </p:txBody>
      </p:sp>
      <p:sp>
        <p:nvSpPr>
          <p:cNvPr id="3" name="Content Placeholder 2">
            <a:extLst>
              <a:ext uri="{FF2B5EF4-FFF2-40B4-BE49-F238E27FC236}">
                <a16:creationId xmlns:a16="http://schemas.microsoft.com/office/drawing/2014/main" id="{D3D57D10-DABF-4DD7-B257-B57AF63568E4}"/>
              </a:ext>
            </a:extLst>
          </p:cNvPr>
          <p:cNvSpPr>
            <a:spLocks noGrp="1"/>
          </p:cNvSpPr>
          <p:nvPr>
            <p:ph idx="1"/>
          </p:nvPr>
        </p:nvSpPr>
        <p:spPr>
          <a:xfrm>
            <a:off x="911225" y="2241549"/>
            <a:ext cx="6789869" cy="3995739"/>
          </a:xfrm>
        </p:spPr>
        <p:txBody>
          <a:bodyPr>
            <a:normAutofit/>
          </a:bodyPr>
          <a:lstStyle/>
          <a:p>
            <a:pPr>
              <a:lnSpc>
                <a:spcPct val="100000"/>
              </a:lnSpc>
              <a:spcBef>
                <a:spcPts val="600"/>
              </a:spcBef>
            </a:pPr>
            <a:r>
              <a:rPr lang="en-AU" dirty="0"/>
              <a:t>Privately held </a:t>
            </a:r>
            <a:r>
              <a:rPr lang="en-AU" b="1">
                <a:solidFill>
                  <a:schemeClr val="accent2"/>
                </a:solidFill>
              </a:rPr>
              <a:t>Australian company</a:t>
            </a:r>
            <a:endParaRPr lang="en-AU" dirty="0"/>
          </a:p>
          <a:p>
            <a:pPr>
              <a:lnSpc>
                <a:spcPct val="100000"/>
              </a:lnSpc>
              <a:spcBef>
                <a:spcPts val="600"/>
              </a:spcBef>
            </a:pPr>
            <a:r>
              <a:rPr lang="en-AU" dirty="0"/>
              <a:t>Developing three discrete but </a:t>
            </a:r>
            <a:r>
              <a:rPr lang="en-AU" b="1" dirty="0">
                <a:solidFill>
                  <a:schemeClr val="accent2"/>
                </a:solidFill>
              </a:rPr>
              <a:t>interlinked projects </a:t>
            </a:r>
            <a:r>
              <a:rPr lang="en-AU" dirty="0"/>
              <a:t>centred around the Urannah Dam in the Bowen region</a:t>
            </a:r>
          </a:p>
          <a:p>
            <a:pPr>
              <a:lnSpc>
                <a:spcPct val="100000"/>
              </a:lnSpc>
              <a:spcBef>
                <a:spcPts val="600"/>
              </a:spcBef>
            </a:pPr>
            <a:r>
              <a:rPr lang="en-AU" dirty="0"/>
              <a:t>Holder of </a:t>
            </a:r>
            <a:r>
              <a:rPr lang="en-AU" b="1" dirty="0">
                <a:solidFill>
                  <a:schemeClr val="accent2"/>
                </a:solidFill>
              </a:rPr>
              <a:t>long term real estate positions </a:t>
            </a:r>
            <a:r>
              <a:rPr lang="en-AU" dirty="0"/>
              <a:t>to develop infrastructure assets in NQ capturing value through the sale of water, energy and food production systems</a:t>
            </a:r>
          </a:p>
          <a:p>
            <a:pPr>
              <a:lnSpc>
                <a:spcPct val="100000"/>
              </a:lnSpc>
              <a:spcBef>
                <a:spcPts val="600"/>
              </a:spcBef>
            </a:pPr>
            <a:r>
              <a:rPr lang="en-AU" dirty="0"/>
              <a:t>Experienced team with </a:t>
            </a:r>
            <a:r>
              <a:rPr lang="en-AU" b="1" dirty="0">
                <a:solidFill>
                  <a:schemeClr val="accent2"/>
                </a:solidFill>
              </a:rPr>
              <a:t>strong track record </a:t>
            </a:r>
            <a:r>
              <a:rPr lang="en-AU" dirty="0"/>
              <a:t>in establishing infrastructure projects across Queensland</a:t>
            </a:r>
          </a:p>
          <a:p>
            <a:pPr>
              <a:lnSpc>
                <a:spcPct val="100000"/>
              </a:lnSpc>
              <a:spcBef>
                <a:spcPts val="600"/>
              </a:spcBef>
            </a:pPr>
            <a:r>
              <a:rPr lang="en-AU" dirty="0"/>
              <a:t>Completed concept, preliminary and </a:t>
            </a:r>
            <a:r>
              <a:rPr lang="en-AU" b="1" dirty="0">
                <a:solidFill>
                  <a:schemeClr val="accent2"/>
                </a:solidFill>
              </a:rPr>
              <a:t>detailed engineering and financial assessments</a:t>
            </a:r>
            <a:r>
              <a:rPr lang="en-AU" dirty="0"/>
              <a:t> for each of the three projects </a:t>
            </a:r>
          </a:p>
          <a:p>
            <a:pPr>
              <a:lnSpc>
                <a:spcPct val="100000"/>
              </a:lnSpc>
              <a:spcBef>
                <a:spcPts val="600"/>
              </a:spcBef>
              <a:buClr>
                <a:schemeClr val="tx1"/>
              </a:buClr>
              <a:buSzPct val="90000"/>
            </a:pPr>
            <a:r>
              <a:rPr lang="en-AU" b="1" dirty="0">
                <a:solidFill>
                  <a:schemeClr val="accent2"/>
                </a:solidFill>
              </a:rPr>
              <a:t>Closely partnering </a:t>
            </a:r>
            <a:r>
              <a:rPr lang="en-AU" dirty="0"/>
              <a:t>with Federal, State and Local Government, local economic development agencies, First Nations people and communities</a:t>
            </a:r>
          </a:p>
          <a:p>
            <a:endParaRPr lang="en-AU" dirty="0"/>
          </a:p>
        </p:txBody>
      </p:sp>
      <p:sp>
        <p:nvSpPr>
          <p:cNvPr id="4" name="Slide Number Placeholder 3">
            <a:extLst>
              <a:ext uri="{FF2B5EF4-FFF2-40B4-BE49-F238E27FC236}">
                <a16:creationId xmlns:a16="http://schemas.microsoft.com/office/drawing/2014/main" id="{EE8CAAF1-B39E-CC4F-9220-BFBC7F3DDBCE}"/>
              </a:ext>
            </a:extLst>
          </p:cNvPr>
          <p:cNvSpPr>
            <a:spLocks noGrp="1"/>
          </p:cNvSpPr>
          <p:nvPr>
            <p:ph type="sldNum" sz="quarter" idx="12"/>
          </p:nvPr>
        </p:nvSpPr>
        <p:spPr/>
        <p:txBody>
          <a:bodyPr/>
          <a:lstStyle/>
          <a:p>
            <a:fld id="{9CADE3F3-7E63-CB4F-BD1E-AE86C6E55E9B}" type="slidenum">
              <a:rPr lang="en-AU" smtClean="0"/>
              <a:pPr/>
              <a:t>4</a:t>
            </a:fld>
            <a:endParaRPr lang="en-AU" dirty="0"/>
          </a:p>
        </p:txBody>
      </p:sp>
      <p:sp>
        <p:nvSpPr>
          <p:cNvPr id="5" name="Footer Placeholder 4">
            <a:extLst>
              <a:ext uri="{FF2B5EF4-FFF2-40B4-BE49-F238E27FC236}">
                <a16:creationId xmlns:a16="http://schemas.microsoft.com/office/drawing/2014/main" id="{73389772-504A-674A-AC4F-8295BDEC20A2}"/>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91CBBD62-815E-924D-85B4-9E0937BB4EFF}"/>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BRU is the proponent for three major interlinked water, energy and food projects in NQ</a:t>
            </a:r>
          </a:p>
        </p:txBody>
      </p:sp>
    </p:spTree>
    <p:extLst>
      <p:ext uri="{BB962C8B-B14F-4D97-AF65-F5344CB8AC3E}">
        <p14:creationId xmlns:p14="http://schemas.microsoft.com/office/powerpoint/2010/main" val="399559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363685-38E0-2B4B-8D8D-6CA3B4B2FA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27"/>
          <a:stretch/>
        </p:blipFill>
        <p:spPr>
          <a:xfrm>
            <a:off x="7787637" y="2224772"/>
            <a:ext cx="4116881" cy="4275663"/>
          </a:xfrm>
          <a:prstGeom prst="rect">
            <a:avLst/>
          </a:prstGeom>
          <a:solidFill>
            <a:schemeClr val="accent2"/>
          </a:solidFill>
          <a:ln>
            <a:solidFill>
              <a:schemeClr val="accent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35F1C2C-E5CA-B446-8864-77F099CEECF0}"/>
              </a:ext>
            </a:extLst>
          </p:cNvPr>
          <p:cNvSpPr>
            <a:spLocks noGrp="1"/>
          </p:cNvSpPr>
          <p:nvPr>
            <p:ph type="title"/>
          </p:nvPr>
        </p:nvSpPr>
        <p:spPr/>
        <p:txBody>
          <a:bodyPr/>
          <a:lstStyle/>
          <a:p>
            <a:r>
              <a:rPr lang="en-AU" dirty="0"/>
              <a:t>Our Three Integrated Projects </a:t>
            </a:r>
          </a:p>
        </p:txBody>
      </p:sp>
      <p:sp>
        <p:nvSpPr>
          <p:cNvPr id="4" name="Slide Number Placeholder 3">
            <a:extLst>
              <a:ext uri="{FF2B5EF4-FFF2-40B4-BE49-F238E27FC236}">
                <a16:creationId xmlns:a16="http://schemas.microsoft.com/office/drawing/2014/main" id="{3E10CAEA-22E0-2A4D-A039-6CD550106786}"/>
              </a:ext>
            </a:extLst>
          </p:cNvPr>
          <p:cNvSpPr>
            <a:spLocks noGrp="1"/>
          </p:cNvSpPr>
          <p:nvPr>
            <p:ph type="sldNum" sz="quarter" idx="12"/>
          </p:nvPr>
        </p:nvSpPr>
        <p:spPr/>
        <p:txBody>
          <a:bodyPr/>
          <a:lstStyle/>
          <a:p>
            <a:fld id="{9CADE3F3-7E63-CB4F-BD1E-AE86C6E55E9B}" type="slidenum">
              <a:rPr lang="en-AU" smtClean="0"/>
              <a:pPr/>
              <a:t>5</a:t>
            </a:fld>
            <a:endParaRPr lang="en-AU" dirty="0"/>
          </a:p>
        </p:txBody>
      </p:sp>
      <p:sp>
        <p:nvSpPr>
          <p:cNvPr id="5" name="Footer Placeholder 4">
            <a:extLst>
              <a:ext uri="{FF2B5EF4-FFF2-40B4-BE49-F238E27FC236}">
                <a16:creationId xmlns:a16="http://schemas.microsoft.com/office/drawing/2014/main" id="{61604FD8-3D3D-024A-A2C8-2F7C4FA345A0}"/>
              </a:ext>
            </a:extLst>
          </p:cNvPr>
          <p:cNvSpPr>
            <a:spLocks noGrp="1"/>
          </p:cNvSpPr>
          <p:nvPr>
            <p:ph type="ftr" sz="quarter" idx="3"/>
          </p:nvPr>
        </p:nvSpPr>
        <p:spPr/>
        <p:txBody>
          <a:bodyPr/>
          <a:lstStyle/>
          <a:p>
            <a:r>
              <a:rPr lang="en-AU" dirty="0"/>
              <a:t>Confidential</a:t>
            </a:r>
          </a:p>
        </p:txBody>
      </p:sp>
      <p:grpSp>
        <p:nvGrpSpPr>
          <p:cNvPr id="7" name="Group 6">
            <a:extLst>
              <a:ext uri="{FF2B5EF4-FFF2-40B4-BE49-F238E27FC236}">
                <a16:creationId xmlns:a16="http://schemas.microsoft.com/office/drawing/2014/main" id="{B8DC6AA5-7315-584D-B9CD-7D422EE02287}"/>
              </a:ext>
            </a:extLst>
          </p:cNvPr>
          <p:cNvGrpSpPr/>
          <p:nvPr/>
        </p:nvGrpSpPr>
        <p:grpSpPr>
          <a:xfrm>
            <a:off x="9404842" y="2958077"/>
            <a:ext cx="1985221" cy="1200040"/>
            <a:chOff x="9409590" y="2413418"/>
            <a:chExt cx="2361093" cy="1384278"/>
          </a:xfrm>
        </p:grpSpPr>
        <p:pic>
          <p:nvPicPr>
            <p:cNvPr id="8" name="Graphic 7" descr="Badge 1 with solid fill">
              <a:extLst>
                <a:ext uri="{FF2B5EF4-FFF2-40B4-BE49-F238E27FC236}">
                  <a16:creationId xmlns:a16="http://schemas.microsoft.com/office/drawing/2014/main" id="{0CDDFBE1-0170-E74F-B71C-FF77D1A03B3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17452" y="3225617"/>
              <a:ext cx="283464" cy="283464"/>
            </a:xfrm>
            <a:prstGeom prst="rect">
              <a:avLst/>
            </a:prstGeom>
          </p:spPr>
        </p:pic>
        <p:pic>
          <p:nvPicPr>
            <p:cNvPr id="9" name="Graphic 8" descr="Badge with solid fill">
              <a:extLst>
                <a:ext uri="{FF2B5EF4-FFF2-40B4-BE49-F238E27FC236}">
                  <a16:creationId xmlns:a16="http://schemas.microsoft.com/office/drawing/2014/main" id="{00BFB90C-7676-E241-9DB8-A29E6792438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774017" y="3385327"/>
              <a:ext cx="283464" cy="283464"/>
            </a:xfrm>
            <a:prstGeom prst="rect">
              <a:avLst/>
            </a:prstGeom>
          </p:spPr>
        </p:pic>
        <p:pic>
          <p:nvPicPr>
            <p:cNvPr id="10" name="Graphic 9" descr="Badge 3 with solid fill">
              <a:extLst>
                <a:ext uri="{FF2B5EF4-FFF2-40B4-BE49-F238E27FC236}">
                  <a16:creationId xmlns:a16="http://schemas.microsoft.com/office/drawing/2014/main" id="{B04A7163-CDA7-2941-A676-E2CDBBEA979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09590" y="2516134"/>
              <a:ext cx="283464" cy="283464"/>
            </a:xfrm>
            <a:prstGeom prst="rect">
              <a:avLst/>
            </a:prstGeom>
          </p:spPr>
        </p:pic>
        <p:sp>
          <p:nvSpPr>
            <p:cNvPr id="11" name="TextBox 10">
              <a:extLst>
                <a:ext uri="{FF2B5EF4-FFF2-40B4-BE49-F238E27FC236}">
                  <a16:creationId xmlns:a16="http://schemas.microsoft.com/office/drawing/2014/main" id="{89D45587-B86E-EA4A-A54F-73DA1564C8ED}"/>
                </a:ext>
              </a:extLst>
            </p:cNvPr>
            <p:cNvSpPr txBox="1">
              <a:spLocks noChangeAspect="1"/>
            </p:cNvSpPr>
            <p:nvPr/>
          </p:nvSpPr>
          <p:spPr>
            <a:xfrm>
              <a:off x="9944869" y="3105928"/>
              <a:ext cx="833767" cy="561157"/>
            </a:xfrm>
            <a:prstGeom prst="rect">
              <a:avLst/>
            </a:prstGeom>
            <a:noFill/>
            <a:ln>
              <a:noFill/>
            </a:ln>
          </p:spPr>
          <p:txBody>
            <a:bodyPr wrap="square" rtlCol="0">
              <a:spAutoFit/>
            </a:bodyPr>
            <a:lstStyle>
              <a:defPPr>
                <a:defRPr lang="en-US"/>
              </a:defPPr>
              <a:lvl1pPr>
                <a:defRPr sz="1000" b="1">
                  <a:latin typeface="Avenir Book" panose="02000503020000020003" pitchFamily="2" charset="0"/>
                </a:defRPr>
              </a:lvl1pPr>
            </a:lstStyle>
            <a:p>
              <a:r>
                <a:rPr lang="en-AU" sz="800" dirty="0"/>
                <a:t>Urannah Water Scheme</a:t>
              </a:r>
            </a:p>
          </p:txBody>
        </p:sp>
        <p:sp>
          <p:nvSpPr>
            <p:cNvPr id="12" name="TextBox 11">
              <a:extLst>
                <a:ext uri="{FF2B5EF4-FFF2-40B4-BE49-F238E27FC236}">
                  <a16:creationId xmlns:a16="http://schemas.microsoft.com/office/drawing/2014/main" id="{916291BA-5D9B-144E-860D-3B8F24D4F1B2}"/>
                </a:ext>
              </a:extLst>
            </p:cNvPr>
            <p:cNvSpPr txBox="1"/>
            <p:nvPr/>
          </p:nvSpPr>
          <p:spPr>
            <a:xfrm>
              <a:off x="9579561" y="2413418"/>
              <a:ext cx="833767" cy="555200"/>
            </a:xfrm>
            <a:prstGeom prst="rect">
              <a:avLst/>
            </a:prstGeom>
            <a:noFill/>
            <a:ln>
              <a:noFill/>
            </a:ln>
          </p:spPr>
          <p:txBody>
            <a:bodyPr wrap="square" rtlCol="0">
              <a:spAutoFit/>
            </a:bodyPr>
            <a:lstStyle/>
            <a:p>
              <a:r>
                <a:rPr lang="en-AU" sz="800" b="1" dirty="0">
                  <a:latin typeface="Avenir Book" panose="02000503020000020003" pitchFamily="2" charset="0"/>
                </a:rPr>
                <a:t>Collinsville Irrigation</a:t>
              </a:r>
            </a:p>
          </p:txBody>
        </p:sp>
        <p:sp>
          <p:nvSpPr>
            <p:cNvPr id="13" name="TextBox 12">
              <a:extLst>
                <a:ext uri="{FF2B5EF4-FFF2-40B4-BE49-F238E27FC236}">
                  <a16:creationId xmlns:a16="http://schemas.microsoft.com/office/drawing/2014/main" id="{F2241B21-5B14-6F4E-91FB-CF00625F97C2}"/>
                </a:ext>
              </a:extLst>
            </p:cNvPr>
            <p:cNvSpPr txBox="1"/>
            <p:nvPr/>
          </p:nvSpPr>
          <p:spPr>
            <a:xfrm>
              <a:off x="10936916" y="3094443"/>
              <a:ext cx="833767" cy="703253"/>
            </a:xfrm>
            <a:prstGeom prst="rect">
              <a:avLst/>
            </a:prstGeom>
            <a:noFill/>
            <a:ln>
              <a:noFill/>
            </a:ln>
          </p:spPr>
          <p:txBody>
            <a:bodyPr wrap="square" rtlCol="0">
              <a:spAutoFit/>
            </a:bodyPr>
            <a:lstStyle/>
            <a:p>
              <a:r>
                <a:rPr lang="en-AU" sz="800" b="1" dirty="0">
                  <a:latin typeface="Avenir Book" panose="02000503020000020003" pitchFamily="2" charset="0"/>
                </a:rPr>
                <a:t>Bowen Renewable Energy Hub </a:t>
              </a:r>
            </a:p>
          </p:txBody>
        </p:sp>
      </p:grpSp>
      <p:sp>
        <p:nvSpPr>
          <p:cNvPr id="14" name="TextBox 13">
            <a:extLst>
              <a:ext uri="{FF2B5EF4-FFF2-40B4-BE49-F238E27FC236}">
                <a16:creationId xmlns:a16="http://schemas.microsoft.com/office/drawing/2014/main" id="{8FF31140-25F7-D248-8A36-E642426BC873}"/>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Our projects have a strong interlinked economic drivers and provide a great benefit to NQ</a:t>
            </a:r>
          </a:p>
        </p:txBody>
      </p:sp>
      <p:cxnSp>
        <p:nvCxnSpPr>
          <p:cNvPr id="105" name="Straight Connector 104">
            <a:extLst>
              <a:ext uri="{FF2B5EF4-FFF2-40B4-BE49-F238E27FC236}">
                <a16:creationId xmlns:a16="http://schemas.microsoft.com/office/drawing/2014/main" id="{120143E6-AB0E-2349-8F10-B8B073B6D22D}"/>
              </a:ext>
            </a:extLst>
          </p:cNvPr>
          <p:cNvCxnSpPr/>
          <p:nvPr/>
        </p:nvCxnSpPr>
        <p:spPr>
          <a:xfrm>
            <a:off x="7474591" y="1788630"/>
            <a:ext cx="0" cy="4948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DBC9FF01-7C35-5E4B-A185-3F00A668ABCF}"/>
              </a:ext>
            </a:extLst>
          </p:cNvPr>
          <p:cNvGrpSpPr/>
          <p:nvPr/>
        </p:nvGrpSpPr>
        <p:grpSpPr>
          <a:xfrm>
            <a:off x="378451" y="1877025"/>
            <a:ext cx="6753064" cy="4832575"/>
            <a:chOff x="378451" y="1877025"/>
            <a:chExt cx="6753064" cy="4832575"/>
          </a:xfrm>
        </p:grpSpPr>
        <p:cxnSp>
          <p:nvCxnSpPr>
            <p:cNvPr id="33" name="Straight Arrow Connector 32">
              <a:extLst>
                <a:ext uri="{FF2B5EF4-FFF2-40B4-BE49-F238E27FC236}">
                  <a16:creationId xmlns:a16="http://schemas.microsoft.com/office/drawing/2014/main" id="{7F588803-748C-F542-893D-9BBED8C3FCDC}"/>
                </a:ext>
              </a:extLst>
            </p:cNvPr>
            <p:cNvCxnSpPr>
              <a:cxnSpLocks/>
              <a:stCxn id="16" idx="1"/>
              <a:endCxn id="30" idx="2"/>
            </p:cNvCxnSpPr>
            <p:nvPr/>
          </p:nvCxnSpPr>
          <p:spPr>
            <a:xfrm flipH="1" flipV="1">
              <a:off x="1288476" y="3197690"/>
              <a:ext cx="1215350" cy="950531"/>
            </a:xfrm>
            <a:prstGeom prst="straightConnector1">
              <a:avLst/>
            </a:prstGeom>
            <a:ln w="31750">
              <a:solidFill>
                <a:schemeClr val="accent2"/>
              </a:solidFill>
              <a:headEnd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0" name="Rectangle: Rounded Corners 12">
              <a:extLst>
                <a:ext uri="{FF2B5EF4-FFF2-40B4-BE49-F238E27FC236}">
                  <a16:creationId xmlns:a16="http://schemas.microsoft.com/office/drawing/2014/main" id="{4A02FB11-23EF-3B43-9D86-EE4EC598189D}"/>
                </a:ext>
              </a:extLst>
            </p:cNvPr>
            <p:cNvSpPr/>
            <p:nvPr/>
          </p:nvSpPr>
          <p:spPr>
            <a:xfrm>
              <a:off x="5498542" y="2089832"/>
              <a:ext cx="1220110" cy="707886"/>
            </a:xfrm>
            <a:prstGeom prst="roundRect">
              <a:avLst/>
            </a:prstGeom>
            <a:solidFill>
              <a:schemeClr val="bg1"/>
            </a:solidFill>
            <a:ln w="12700">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200" b="1" dirty="0">
                  <a:solidFill>
                    <a:schemeClr val="tx1"/>
                  </a:solidFill>
                  <a:latin typeface="Avenir Book" panose="02000503020000020003" pitchFamily="2" charset="0"/>
                </a:rPr>
                <a:t>Local, Interstate and Export Markets</a:t>
              </a:r>
            </a:p>
          </p:txBody>
        </p:sp>
        <p:cxnSp>
          <p:nvCxnSpPr>
            <p:cNvPr id="35" name="Straight Arrow Connector 34">
              <a:extLst>
                <a:ext uri="{FF2B5EF4-FFF2-40B4-BE49-F238E27FC236}">
                  <a16:creationId xmlns:a16="http://schemas.microsoft.com/office/drawing/2014/main" id="{4180EC41-C55A-0147-A912-C8F6CC88CA57}"/>
                </a:ext>
              </a:extLst>
            </p:cNvPr>
            <p:cNvCxnSpPr>
              <a:cxnSpLocks/>
              <a:stCxn id="17" idx="0"/>
              <a:endCxn id="18" idx="3"/>
            </p:cNvCxnSpPr>
            <p:nvPr/>
          </p:nvCxnSpPr>
          <p:spPr>
            <a:xfrm flipH="1" flipV="1">
              <a:off x="2183332" y="2536349"/>
              <a:ext cx="3941754" cy="1098083"/>
            </a:xfrm>
            <a:prstGeom prst="straightConnector1">
              <a:avLst/>
            </a:prstGeom>
            <a:ln w="31750">
              <a:solidFill>
                <a:schemeClr val="accent2"/>
              </a:solidFill>
              <a:headEnd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CECED117-9759-D04A-9AD9-09363DB4972E}"/>
                </a:ext>
              </a:extLst>
            </p:cNvPr>
            <p:cNvGrpSpPr/>
            <p:nvPr/>
          </p:nvGrpSpPr>
          <p:grpSpPr>
            <a:xfrm>
              <a:off x="2503826" y="3541677"/>
              <a:ext cx="1804881" cy="1213087"/>
              <a:chOff x="2503826" y="3684290"/>
              <a:chExt cx="1804881" cy="1213087"/>
            </a:xfrm>
          </p:grpSpPr>
          <p:grpSp>
            <p:nvGrpSpPr>
              <p:cNvPr id="46" name="Group 45">
                <a:extLst>
                  <a:ext uri="{FF2B5EF4-FFF2-40B4-BE49-F238E27FC236}">
                    <a16:creationId xmlns:a16="http://schemas.microsoft.com/office/drawing/2014/main" id="{478C3CB5-F191-1E4B-A2ED-45AE51A46B41}"/>
                  </a:ext>
                </a:extLst>
              </p:cNvPr>
              <p:cNvGrpSpPr/>
              <p:nvPr/>
            </p:nvGrpSpPr>
            <p:grpSpPr>
              <a:xfrm>
                <a:off x="2503826" y="3684290"/>
                <a:ext cx="1804881" cy="1213087"/>
                <a:chOff x="2939693" y="3962985"/>
                <a:chExt cx="1804881" cy="1213087"/>
              </a:xfrm>
            </p:grpSpPr>
            <p:sp>
              <p:nvSpPr>
                <p:cNvPr id="16" name="Rectangle: Rounded Corners 5">
                  <a:extLst>
                    <a:ext uri="{FF2B5EF4-FFF2-40B4-BE49-F238E27FC236}">
                      <a16:creationId xmlns:a16="http://schemas.microsoft.com/office/drawing/2014/main" id="{D54405BE-8B8A-C947-AEF2-2ADD7E1433BA}"/>
                    </a:ext>
                  </a:extLst>
                </p:cNvPr>
                <p:cNvSpPr/>
                <p:nvPr/>
              </p:nvSpPr>
              <p:spPr>
                <a:xfrm>
                  <a:off x="2939693" y="3962985"/>
                  <a:ext cx="1804881" cy="1213087"/>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latin typeface="Avenir Book" panose="02000503020000020003" pitchFamily="2" charset="0"/>
                  </a:endParaRPr>
                </a:p>
              </p:txBody>
            </p:sp>
            <p:pic>
              <p:nvPicPr>
                <p:cNvPr id="21" name="Picture 16">
                  <a:extLst>
                    <a:ext uri="{FF2B5EF4-FFF2-40B4-BE49-F238E27FC236}">
                      <a16:creationId xmlns:a16="http://schemas.microsoft.com/office/drawing/2014/main" id="{8584A9C7-497B-FE4E-B3CC-F18D63D3A1A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26158" y="4149452"/>
                  <a:ext cx="1431949" cy="624427"/>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5D4DBF19-40CA-7941-B087-FF5B317150AB}"/>
                  </a:ext>
                </a:extLst>
              </p:cNvPr>
              <p:cNvSpPr txBox="1"/>
              <p:nvPr/>
            </p:nvSpPr>
            <p:spPr>
              <a:xfrm>
                <a:off x="2710909" y="4473490"/>
                <a:ext cx="1342446" cy="276999"/>
              </a:xfrm>
              <a:prstGeom prst="rect">
                <a:avLst/>
              </a:prstGeom>
              <a:noFill/>
            </p:spPr>
            <p:txBody>
              <a:bodyPr wrap="square" rtlCol="0">
                <a:spAutoFit/>
              </a:bodyPr>
              <a:lstStyle/>
              <a:p>
                <a:pPr algn="ctr"/>
                <a:r>
                  <a:rPr lang="en-AU" sz="1200" b="1" dirty="0">
                    <a:latin typeface="Avenir Book" panose="02000503020000020003" pitchFamily="2" charset="0"/>
                  </a:rPr>
                  <a:t>970,000ML dam</a:t>
                </a:r>
              </a:p>
            </p:txBody>
          </p:sp>
        </p:grpSp>
        <p:grpSp>
          <p:nvGrpSpPr>
            <p:cNvPr id="114" name="Group 113">
              <a:extLst>
                <a:ext uri="{FF2B5EF4-FFF2-40B4-BE49-F238E27FC236}">
                  <a16:creationId xmlns:a16="http://schemas.microsoft.com/office/drawing/2014/main" id="{0998D7CD-0F28-9643-B71C-0EDC73A3B506}"/>
                </a:ext>
              </a:extLst>
            </p:cNvPr>
            <p:cNvGrpSpPr/>
            <p:nvPr/>
          </p:nvGrpSpPr>
          <p:grpSpPr>
            <a:xfrm>
              <a:off x="378451" y="1877025"/>
              <a:ext cx="1804881" cy="1320665"/>
              <a:chOff x="328859" y="2185857"/>
              <a:chExt cx="1804881" cy="1320665"/>
            </a:xfrm>
          </p:grpSpPr>
          <p:sp>
            <p:nvSpPr>
              <p:cNvPr id="18" name="Rectangle: Rounded Corners 13">
                <a:extLst>
                  <a:ext uri="{FF2B5EF4-FFF2-40B4-BE49-F238E27FC236}">
                    <a16:creationId xmlns:a16="http://schemas.microsoft.com/office/drawing/2014/main" id="{8F1067FD-1C7A-E240-892F-77B5FA904B84}"/>
                  </a:ext>
                </a:extLst>
              </p:cNvPr>
              <p:cNvSpPr/>
              <p:nvPr/>
            </p:nvSpPr>
            <p:spPr>
              <a:xfrm>
                <a:off x="328859" y="2185857"/>
                <a:ext cx="1804881" cy="1318647"/>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latin typeface="Avenir Book" panose="02000503020000020003" pitchFamily="2" charset="0"/>
                </a:endParaRPr>
              </a:p>
            </p:txBody>
          </p:sp>
          <p:pic>
            <p:nvPicPr>
              <p:cNvPr id="20" name="Picture 6">
                <a:extLst>
                  <a:ext uri="{FF2B5EF4-FFF2-40B4-BE49-F238E27FC236}">
                    <a16:creationId xmlns:a16="http://schemas.microsoft.com/office/drawing/2014/main" id="{EF6B8145-E992-DC44-B850-440A2D493B39}"/>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72236" y="2251981"/>
                <a:ext cx="1555750" cy="71089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8AA3BE3-AA62-9043-9001-2939F68B5B79}"/>
                  </a:ext>
                </a:extLst>
              </p:cNvPr>
              <p:cNvSpPr txBox="1"/>
              <p:nvPr/>
            </p:nvSpPr>
            <p:spPr>
              <a:xfrm>
                <a:off x="396904" y="2860191"/>
                <a:ext cx="1683959" cy="646331"/>
              </a:xfrm>
              <a:prstGeom prst="rect">
                <a:avLst/>
              </a:prstGeom>
              <a:noFill/>
            </p:spPr>
            <p:txBody>
              <a:bodyPr wrap="square" rtlCol="0">
                <a:spAutoFit/>
              </a:bodyPr>
              <a:lstStyle/>
              <a:p>
                <a:pPr algn="ctr"/>
                <a:r>
                  <a:rPr lang="en-AU" sz="1200" b="1" dirty="0">
                    <a:latin typeface="Avenir Book" panose="02000503020000020003" pitchFamily="2" charset="0"/>
                  </a:rPr>
                  <a:t>22,500Ha master-planned agricultural precinct</a:t>
                </a:r>
              </a:p>
            </p:txBody>
          </p:sp>
        </p:grpSp>
        <p:grpSp>
          <p:nvGrpSpPr>
            <p:cNvPr id="129" name="Group 128">
              <a:extLst>
                <a:ext uri="{FF2B5EF4-FFF2-40B4-BE49-F238E27FC236}">
                  <a16:creationId xmlns:a16="http://schemas.microsoft.com/office/drawing/2014/main" id="{65FCE6EE-C970-544D-B65A-07FEA75C60B4}"/>
                </a:ext>
              </a:extLst>
            </p:cNvPr>
            <p:cNvGrpSpPr/>
            <p:nvPr/>
          </p:nvGrpSpPr>
          <p:grpSpPr>
            <a:xfrm>
              <a:off x="5068818" y="3634432"/>
              <a:ext cx="2062697" cy="1204641"/>
              <a:chOff x="5076573" y="3575199"/>
              <a:chExt cx="2062697" cy="1204641"/>
            </a:xfrm>
          </p:grpSpPr>
          <p:sp>
            <p:nvSpPr>
              <p:cNvPr id="17" name="Rectangle: Rounded Corners 12">
                <a:extLst>
                  <a:ext uri="{FF2B5EF4-FFF2-40B4-BE49-F238E27FC236}">
                    <a16:creationId xmlns:a16="http://schemas.microsoft.com/office/drawing/2014/main" id="{5E9BDCD1-ECAF-9640-BBAE-6781E642BA82}"/>
                  </a:ext>
                </a:extLst>
              </p:cNvPr>
              <p:cNvSpPr/>
              <p:nvPr/>
            </p:nvSpPr>
            <p:spPr>
              <a:xfrm>
                <a:off x="5230400" y="3575199"/>
                <a:ext cx="1804881" cy="1204641"/>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latin typeface="Avenir Book" panose="02000503020000020003" pitchFamily="2" charset="0"/>
                </a:endParaRPr>
              </a:p>
            </p:txBody>
          </p:sp>
          <p:pic>
            <p:nvPicPr>
              <p:cNvPr id="19" name="Picture 14">
                <a:extLst>
                  <a:ext uri="{FF2B5EF4-FFF2-40B4-BE49-F238E27FC236}">
                    <a16:creationId xmlns:a16="http://schemas.microsoft.com/office/drawing/2014/main" id="{FAA24F3A-19A2-FE4A-8A8F-F086149BCFFC}"/>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514990" y="3610616"/>
                <a:ext cx="1288263" cy="70806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293424A-5882-684E-8EAA-DBE6E07CDB84}"/>
                  </a:ext>
                </a:extLst>
              </p:cNvPr>
              <p:cNvSpPr txBox="1"/>
              <p:nvPr/>
            </p:nvSpPr>
            <p:spPr>
              <a:xfrm>
                <a:off x="5076573" y="4295425"/>
                <a:ext cx="2062697" cy="461665"/>
              </a:xfrm>
              <a:prstGeom prst="rect">
                <a:avLst/>
              </a:prstGeom>
              <a:noFill/>
            </p:spPr>
            <p:txBody>
              <a:bodyPr wrap="square" rtlCol="0">
                <a:spAutoFit/>
              </a:bodyPr>
              <a:lstStyle/>
              <a:p>
                <a:pPr algn="ctr"/>
                <a:r>
                  <a:rPr lang="en-AU" sz="1200" b="1" dirty="0">
                    <a:latin typeface="Avenir Book" panose="02000503020000020003" pitchFamily="2" charset="0"/>
                  </a:rPr>
                  <a:t>1,400MW – Hydro </a:t>
                </a:r>
                <a:br>
                  <a:rPr lang="en-AU" sz="1200" b="1" dirty="0">
                    <a:latin typeface="Avenir Book" panose="02000503020000020003" pitchFamily="2" charset="0"/>
                  </a:rPr>
                </a:br>
                <a:r>
                  <a:rPr lang="en-AU" sz="1200" b="1" dirty="0">
                    <a:latin typeface="Avenir Book" panose="02000503020000020003" pitchFamily="2" charset="0"/>
                  </a:rPr>
                  <a:t>500MW – Wind</a:t>
                </a:r>
              </a:p>
            </p:txBody>
          </p:sp>
        </p:grpSp>
        <p:sp>
          <p:nvSpPr>
            <p:cNvPr id="39" name="TextBox 38">
              <a:extLst>
                <a:ext uri="{FF2B5EF4-FFF2-40B4-BE49-F238E27FC236}">
                  <a16:creationId xmlns:a16="http://schemas.microsoft.com/office/drawing/2014/main" id="{D1608682-0845-7E4A-877C-FBCE344329A7}"/>
                </a:ext>
              </a:extLst>
            </p:cNvPr>
            <p:cNvSpPr txBox="1"/>
            <p:nvPr/>
          </p:nvSpPr>
          <p:spPr>
            <a:xfrm>
              <a:off x="1222987" y="3366776"/>
              <a:ext cx="1115330" cy="627886"/>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a:noAutofit/>
            </a:bodyPr>
            <a:lstStyle>
              <a:defPPr>
                <a:defRPr lang="en-US"/>
              </a:defPPr>
              <a:lvl1pPr algn="ctr">
                <a:defRPr sz="1000" b="1">
                  <a:solidFill>
                    <a:schemeClr val="bg1"/>
                  </a:solidFill>
                  <a:latin typeface="Avenir Book" panose="02000503020000020003" pitchFamily="2" charset="0"/>
                </a:defRPr>
              </a:lvl1pPr>
            </a:lstStyle>
            <a:p>
              <a:r>
                <a:rPr lang="en-AU" dirty="0"/>
                <a:t>High Security</a:t>
              </a:r>
              <a:br>
                <a:rPr lang="en-AU" dirty="0"/>
              </a:br>
              <a:r>
                <a:rPr lang="en-AU" dirty="0"/>
                <a:t>Water –</a:t>
              </a:r>
              <a:br>
                <a:rPr lang="en-AU" dirty="0"/>
              </a:br>
              <a:r>
                <a:rPr lang="en-AU" dirty="0"/>
                <a:t>86,000ML pa</a:t>
              </a:r>
            </a:p>
          </p:txBody>
        </p:sp>
        <p:sp>
          <p:nvSpPr>
            <p:cNvPr id="41" name="TextBox 40">
              <a:extLst>
                <a:ext uri="{FF2B5EF4-FFF2-40B4-BE49-F238E27FC236}">
                  <a16:creationId xmlns:a16="http://schemas.microsoft.com/office/drawing/2014/main" id="{09ADF6AA-81C6-2245-8D4F-161494E6B3CF}"/>
                </a:ext>
              </a:extLst>
            </p:cNvPr>
            <p:cNvSpPr txBox="1"/>
            <p:nvPr/>
          </p:nvSpPr>
          <p:spPr>
            <a:xfrm>
              <a:off x="3989463" y="2926329"/>
              <a:ext cx="850337" cy="427246"/>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a:noAutofit/>
            </a:bodyPr>
            <a:lstStyle>
              <a:defPPr>
                <a:defRPr lang="en-US"/>
              </a:defPPr>
              <a:lvl1pPr algn="ctr">
                <a:defRPr sz="1000" b="1">
                  <a:solidFill>
                    <a:schemeClr val="bg1"/>
                  </a:solidFill>
                  <a:latin typeface="Avenir Book" panose="02000503020000020003" pitchFamily="2" charset="0"/>
                </a:defRPr>
              </a:lvl1pPr>
            </a:lstStyle>
            <a:p>
              <a:r>
                <a:rPr lang="en-AU" dirty="0"/>
                <a:t>Green Electricity</a:t>
              </a:r>
            </a:p>
          </p:txBody>
        </p:sp>
        <p:cxnSp>
          <p:nvCxnSpPr>
            <p:cNvPr id="48" name="Straight Arrow Connector 47">
              <a:extLst>
                <a:ext uri="{FF2B5EF4-FFF2-40B4-BE49-F238E27FC236}">
                  <a16:creationId xmlns:a16="http://schemas.microsoft.com/office/drawing/2014/main" id="{04884DDA-DB1D-8B49-9E0B-BAA80D38DD8E}"/>
                </a:ext>
              </a:extLst>
            </p:cNvPr>
            <p:cNvCxnSpPr>
              <a:cxnSpLocks/>
              <a:stCxn id="16" idx="3"/>
              <a:endCxn id="17" idx="1"/>
            </p:cNvCxnSpPr>
            <p:nvPr/>
          </p:nvCxnSpPr>
          <p:spPr>
            <a:xfrm>
              <a:off x="4308707" y="4148221"/>
              <a:ext cx="913938" cy="88532"/>
            </a:xfrm>
            <a:prstGeom prst="straightConnector1">
              <a:avLst/>
            </a:prstGeom>
            <a:ln w="31750">
              <a:solidFill>
                <a:schemeClr val="accent2"/>
              </a:solidFill>
              <a:headEnd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758914A-4C3F-0143-B2E6-40E07C7B0367}"/>
                </a:ext>
              </a:extLst>
            </p:cNvPr>
            <p:cNvCxnSpPr>
              <a:cxnSpLocks/>
              <a:stCxn id="16" idx="2"/>
              <a:endCxn id="138" idx="0"/>
            </p:cNvCxnSpPr>
            <p:nvPr/>
          </p:nvCxnSpPr>
          <p:spPr>
            <a:xfrm flipH="1">
              <a:off x="2525667" y="4754764"/>
              <a:ext cx="880600" cy="924849"/>
            </a:xfrm>
            <a:prstGeom prst="straightConnector1">
              <a:avLst/>
            </a:prstGeom>
            <a:ln w="31750">
              <a:solidFill>
                <a:schemeClr val="accent4"/>
              </a:solidFill>
              <a:headEnd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4E5A715-B4E9-804C-9101-F73E39B6EAC2}"/>
                </a:ext>
              </a:extLst>
            </p:cNvPr>
            <p:cNvCxnSpPr>
              <a:cxnSpLocks/>
            </p:cNvCxnSpPr>
            <p:nvPr/>
          </p:nvCxnSpPr>
          <p:spPr>
            <a:xfrm>
              <a:off x="6099669" y="4839073"/>
              <a:ext cx="995" cy="838027"/>
            </a:xfrm>
            <a:prstGeom prst="straightConnector1">
              <a:avLst/>
            </a:prstGeom>
            <a:ln w="31750">
              <a:solidFill>
                <a:schemeClr val="accent4"/>
              </a:solidFill>
              <a:headEnd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E55996E-E9A8-834A-BD31-BE962E7F3968}"/>
                </a:ext>
              </a:extLst>
            </p:cNvPr>
            <p:cNvCxnSpPr>
              <a:cxnSpLocks/>
            </p:cNvCxnSpPr>
            <p:nvPr/>
          </p:nvCxnSpPr>
          <p:spPr>
            <a:xfrm>
              <a:off x="2183332" y="2443775"/>
              <a:ext cx="3315210" cy="0"/>
            </a:xfrm>
            <a:prstGeom prst="straightConnector1">
              <a:avLst/>
            </a:prstGeom>
            <a:ln w="31750">
              <a:solidFill>
                <a:schemeClr val="accent4"/>
              </a:solidFill>
              <a:headEnd w="lg" len="lg"/>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AFDAE8D0-8AB4-394C-BF0A-9AF76DAAD72C}"/>
                </a:ext>
              </a:extLst>
            </p:cNvPr>
            <p:cNvSpPr/>
            <p:nvPr/>
          </p:nvSpPr>
          <p:spPr>
            <a:xfrm>
              <a:off x="5474828" y="4907071"/>
              <a:ext cx="1218615" cy="594747"/>
            </a:xfrm>
            <a:prstGeom prst="ellipse">
              <a:avLst/>
            </a:prstGeom>
            <a:solidFill>
              <a:schemeClr val="accent4"/>
            </a:solidFill>
            <a:ln>
              <a:solidFill>
                <a:schemeClr val="accent4"/>
              </a:solidFill>
            </a:ln>
            <a:effectLst>
              <a:outerShdw blurRad="50800" dist="38100" dir="2700000" algn="tl" rotWithShape="0">
                <a:prstClr val="black">
                  <a:alpha val="40000"/>
                </a:prstClr>
              </a:outerShdw>
            </a:effectLst>
          </p:spPr>
          <p:txBody>
            <a:bodyPr wrap="square" lIns="0" tIns="0" rIns="0" bIns="0">
              <a:noAutofit/>
            </a:bodyPr>
            <a:lstStyle/>
            <a:p>
              <a:pPr algn="ctr"/>
              <a:r>
                <a:rPr lang="en-AU" sz="1000" b="1" dirty="0">
                  <a:solidFill>
                    <a:schemeClr val="bg1"/>
                  </a:solidFill>
                  <a:latin typeface="Avenir Book" panose="02000503020000020003" pitchFamily="2" charset="0"/>
                </a:rPr>
                <a:t>Green Electricity – 4,100GWh pa</a:t>
              </a:r>
            </a:p>
          </p:txBody>
        </p:sp>
        <p:sp>
          <p:nvSpPr>
            <p:cNvPr id="79" name="Oval 78">
              <a:extLst>
                <a:ext uri="{FF2B5EF4-FFF2-40B4-BE49-F238E27FC236}">
                  <a16:creationId xmlns:a16="http://schemas.microsoft.com/office/drawing/2014/main" id="{058158C5-563D-CC43-A832-D718CA8B8DEA}"/>
                </a:ext>
              </a:extLst>
            </p:cNvPr>
            <p:cNvSpPr/>
            <p:nvPr/>
          </p:nvSpPr>
          <p:spPr>
            <a:xfrm>
              <a:off x="3444002" y="2118043"/>
              <a:ext cx="907226" cy="649188"/>
            </a:xfrm>
            <a:prstGeom prst="ellipse">
              <a:avLst/>
            </a:prstGeom>
            <a:solidFill>
              <a:schemeClr val="accent4"/>
            </a:solidFill>
            <a:effectLst>
              <a:outerShdw blurRad="50800" dist="38100" dir="2700000" algn="tl" rotWithShape="0">
                <a:prstClr val="black">
                  <a:alpha val="40000"/>
                </a:prstClr>
              </a:outerShdw>
            </a:effectLst>
          </p:spPr>
          <p:txBody>
            <a:bodyPr wrap="square" lIns="0" tIns="0" rIns="0" bIns="0">
              <a:spAutoFit/>
            </a:bodyPr>
            <a:lstStyle/>
            <a:p>
              <a:pPr algn="ctr"/>
              <a:r>
                <a:rPr lang="en-AU" sz="1000" b="1" dirty="0">
                  <a:solidFill>
                    <a:schemeClr val="bg1"/>
                  </a:solidFill>
                  <a:latin typeface="Avenir Book" panose="02000503020000020003" pitchFamily="2" charset="0"/>
                </a:rPr>
                <a:t>High Value Produce – 300ktpa</a:t>
              </a:r>
              <a:endParaRPr lang="en-AU" sz="1000" dirty="0">
                <a:solidFill>
                  <a:schemeClr val="bg1"/>
                </a:solidFill>
              </a:endParaRPr>
            </a:p>
          </p:txBody>
        </p:sp>
        <p:grpSp>
          <p:nvGrpSpPr>
            <p:cNvPr id="175" name="Group 174">
              <a:extLst>
                <a:ext uri="{FF2B5EF4-FFF2-40B4-BE49-F238E27FC236}">
                  <a16:creationId xmlns:a16="http://schemas.microsoft.com/office/drawing/2014/main" id="{61472A78-BCA9-3C40-868F-8A2C070A42A2}"/>
                </a:ext>
              </a:extLst>
            </p:cNvPr>
            <p:cNvGrpSpPr/>
            <p:nvPr/>
          </p:nvGrpSpPr>
          <p:grpSpPr>
            <a:xfrm>
              <a:off x="2674952" y="6424772"/>
              <a:ext cx="2837104" cy="284828"/>
              <a:chOff x="2674952" y="6491884"/>
              <a:chExt cx="2837104" cy="284828"/>
            </a:xfrm>
          </p:grpSpPr>
          <p:sp>
            <p:nvSpPr>
              <p:cNvPr id="101" name="Rectangle 100">
                <a:extLst>
                  <a:ext uri="{FF2B5EF4-FFF2-40B4-BE49-F238E27FC236}">
                    <a16:creationId xmlns:a16="http://schemas.microsoft.com/office/drawing/2014/main" id="{E78F6AAE-7E0A-0E48-80F4-F8F30F3EAD94}"/>
                  </a:ext>
                </a:extLst>
              </p:cNvPr>
              <p:cNvSpPr/>
              <p:nvPr/>
            </p:nvSpPr>
            <p:spPr>
              <a:xfrm>
                <a:off x="2674952" y="6504785"/>
                <a:ext cx="2815159" cy="24732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4" name="Straight Arrow Connector 83">
                <a:extLst>
                  <a:ext uri="{FF2B5EF4-FFF2-40B4-BE49-F238E27FC236}">
                    <a16:creationId xmlns:a16="http://schemas.microsoft.com/office/drawing/2014/main" id="{92CA2999-C614-0044-8F25-A068B1C1166B}"/>
                  </a:ext>
                </a:extLst>
              </p:cNvPr>
              <p:cNvCxnSpPr>
                <a:cxnSpLocks/>
              </p:cNvCxnSpPr>
              <p:nvPr/>
            </p:nvCxnSpPr>
            <p:spPr>
              <a:xfrm>
                <a:off x="4124700" y="6626463"/>
                <a:ext cx="289931" cy="1982"/>
              </a:xfrm>
              <a:prstGeom prst="straightConnector1">
                <a:avLst/>
              </a:prstGeom>
              <a:ln w="31750">
                <a:solidFill>
                  <a:schemeClr val="accent4"/>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149904B-3F55-2A40-A23F-24FB7EE1630B}"/>
                  </a:ext>
                </a:extLst>
              </p:cNvPr>
              <p:cNvCxnSpPr>
                <a:cxnSpLocks/>
              </p:cNvCxnSpPr>
              <p:nvPr/>
            </p:nvCxnSpPr>
            <p:spPr>
              <a:xfrm>
                <a:off x="2799882" y="6630383"/>
                <a:ext cx="298484" cy="0"/>
              </a:xfrm>
              <a:prstGeom prst="straightConnector1">
                <a:avLst/>
              </a:prstGeom>
              <a:ln w="31750">
                <a:solidFill>
                  <a:schemeClr val="accent2"/>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2AAE4D2-53DD-FF4A-B879-4DC33043B337}"/>
                  </a:ext>
                </a:extLst>
              </p:cNvPr>
              <p:cNvSpPr txBox="1"/>
              <p:nvPr/>
            </p:nvSpPr>
            <p:spPr>
              <a:xfrm>
                <a:off x="2839720" y="6499713"/>
                <a:ext cx="1452712" cy="276999"/>
              </a:xfrm>
              <a:prstGeom prst="rect">
                <a:avLst/>
              </a:prstGeom>
              <a:noFill/>
            </p:spPr>
            <p:txBody>
              <a:bodyPr wrap="square" rtlCol="0">
                <a:spAutoFit/>
              </a:bodyPr>
              <a:lstStyle/>
              <a:p>
                <a:pPr algn="ctr"/>
                <a:r>
                  <a:rPr lang="en-AU" sz="1200" b="1" dirty="0">
                    <a:solidFill>
                      <a:schemeClr val="accent2"/>
                    </a:solidFill>
                    <a:latin typeface="Avenir Book" panose="02000503020000020003" pitchFamily="2" charset="0"/>
                  </a:rPr>
                  <a:t>Internal Flow</a:t>
                </a:r>
              </a:p>
            </p:txBody>
          </p:sp>
          <p:sp>
            <p:nvSpPr>
              <p:cNvPr id="94" name="Rectangle 93">
                <a:extLst>
                  <a:ext uri="{FF2B5EF4-FFF2-40B4-BE49-F238E27FC236}">
                    <a16:creationId xmlns:a16="http://schemas.microsoft.com/office/drawing/2014/main" id="{9B056A35-C0DE-7A4B-BA82-FB1A4E43AA6F}"/>
                  </a:ext>
                </a:extLst>
              </p:cNvPr>
              <p:cNvSpPr/>
              <p:nvPr/>
            </p:nvSpPr>
            <p:spPr>
              <a:xfrm>
                <a:off x="4292432" y="6491884"/>
                <a:ext cx="1219624" cy="276999"/>
              </a:xfrm>
              <a:prstGeom prst="rect">
                <a:avLst/>
              </a:prstGeom>
            </p:spPr>
            <p:txBody>
              <a:bodyPr wrap="square">
                <a:spAutoFit/>
              </a:bodyPr>
              <a:lstStyle/>
              <a:p>
                <a:pPr algn="ctr"/>
                <a:r>
                  <a:rPr lang="en-AU" sz="1200" b="1" dirty="0">
                    <a:solidFill>
                      <a:schemeClr val="accent4"/>
                    </a:solidFill>
                    <a:latin typeface="Avenir Book" panose="02000503020000020003" pitchFamily="2" charset="0"/>
                  </a:rPr>
                  <a:t>External Flow</a:t>
                </a:r>
                <a:endParaRPr lang="en-AU" sz="1200" dirty="0">
                  <a:solidFill>
                    <a:schemeClr val="accent4"/>
                  </a:solidFill>
                </a:endParaRPr>
              </a:p>
            </p:txBody>
          </p:sp>
        </p:grpSp>
        <p:sp>
          <p:nvSpPr>
            <p:cNvPr id="137" name="Rectangle: Rounded Corners 12">
              <a:extLst>
                <a:ext uri="{FF2B5EF4-FFF2-40B4-BE49-F238E27FC236}">
                  <a16:creationId xmlns:a16="http://schemas.microsoft.com/office/drawing/2014/main" id="{2B99EDBA-362B-C84A-AF15-08159D5574A5}"/>
                </a:ext>
              </a:extLst>
            </p:cNvPr>
            <p:cNvSpPr/>
            <p:nvPr/>
          </p:nvSpPr>
          <p:spPr>
            <a:xfrm>
              <a:off x="5490111" y="5679613"/>
              <a:ext cx="1220110" cy="640319"/>
            </a:xfrm>
            <a:prstGeom prst="roundRect">
              <a:avLst/>
            </a:prstGeom>
            <a:solidFill>
              <a:schemeClr val="bg1"/>
            </a:solidFill>
            <a:ln w="12700">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venir Book" panose="02000503020000020003" pitchFamily="2" charset="0"/>
                </a:rPr>
                <a:t>National Electricity Market</a:t>
              </a:r>
            </a:p>
          </p:txBody>
        </p:sp>
        <p:sp>
          <p:nvSpPr>
            <p:cNvPr id="138" name="Rectangle: Rounded Corners 12">
              <a:extLst>
                <a:ext uri="{FF2B5EF4-FFF2-40B4-BE49-F238E27FC236}">
                  <a16:creationId xmlns:a16="http://schemas.microsoft.com/office/drawing/2014/main" id="{1701D8B2-347E-FE49-BBC0-DC4F7A4F243A}"/>
                </a:ext>
              </a:extLst>
            </p:cNvPr>
            <p:cNvSpPr/>
            <p:nvPr/>
          </p:nvSpPr>
          <p:spPr>
            <a:xfrm>
              <a:off x="1915612" y="5679613"/>
              <a:ext cx="1220110" cy="640319"/>
            </a:xfrm>
            <a:prstGeom prst="roundRect">
              <a:avLst/>
            </a:prstGeom>
            <a:solidFill>
              <a:schemeClr val="bg1"/>
            </a:solidFill>
            <a:ln w="12700">
              <a:solidFill>
                <a:schemeClr val="accent4"/>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venir Book" panose="02000503020000020003" pitchFamily="2" charset="0"/>
                </a:rPr>
                <a:t>Moranbah</a:t>
              </a:r>
            </a:p>
          </p:txBody>
        </p:sp>
        <p:sp>
          <p:nvSpPr>
            <p:cNvPr id="40" name="TextBox 39">
              <a:extLst>
                <a:ext uri="{FF2B5EF4-FFF2-40B4-BE49-F238E27FC236}">
                  <a16:creationId xmlns:a16="http://schemas.microsoft.com/office/drawing/2014/main" id="{BF9E9289-4862-114F-9058-C8562BB9B5AA}"/>
                </a:ext>
              </a:extLst>
            </p:cNvPr>
            <p:cNvSpPr txBox="1"/>
            <p:nvPr/>
          </p:nvSpPr>
          <p:spPr>
            <a:xfrm>
              <a:off x="2503826" y="4890434"/>
              <a:ext cx="1088525" cy="628020"/>
            </a:xfrm>
            <a:prstGeom prst="ellipse">
              <a:avLst/>
            </a:prstGeom>
            <a:solidFill>
              <a:schemeClr val="accent4"/>
            </a:solidFill>
            <a:effectLst>
              <a:outerShdw blurRad="50800" dist="38100" dir="2700000" algn="tl" rotWithShape="0">
                <a:prstClr val="black">
                  <a:alpha val="40000"/>
                </a:prstClr>
              </a:outerShdw>
            </a:effectLst>
          </p:spPr>
          <p:txBody>
            <a:bodyPr wrap="square" lIns="0" tIns="0" rIns="0" bIns="0">
              <a:noAutofit/>
            </a:bodyPr>
            <a:lstStyle>
              <a:defPPr>
                <a:defRPr lang="en-US"/>
              </a:defPPr>
              <a:lvl1pPr algn="ctr">
                <a:defRPr sz="1000" b="1">
                  <a:solidFill>
                    <a:schemeClr val="bg1"/>
                  </a:solidFill>
                  <a:latin typeface="Avenir Book" panose="02000503020000020003" pitchFamily="2" charset="0"/>
                </a:defRPr>
              </a:lvl1pPr>
            </a:lstStyle>
            <a:p>
              <a:r>
                <a:rPr lang="en-AU" dirty="0"/>
                <a:t>High Security </a:t>
              </a:r>
              <a:br>
                <a:rPr lang="en-AU" dirty="0"/>
              </a:br>
              <a:r>
                <a:rPr lang="en-AU" dirty="0"/>
                <a:t>Water – 20,000ML pa</a:t>
              </a:r>
            </a:p>
          </p:txBody>
        </p:sp>
        <p:sp>
          <p:nvSpPr>
            <p:cNvPr id="42" name="TextBox 41">
              <a:extLst>
                <a:ext uri="{FF2B5EF4-FFF2-40B4-BE49-F238E27FC236}">
                  <a16:creationId xmlns:a16="http://schemas.microsoft.com/office/drawing/2014/main" id="{13C0DD6D-00A4-144B-84A3-4C8F55BFBA7D}"/>
                </a:ext>
              </a:extLst>
            </p:cNvPr>
            <p:cNvSpPr txBox="1"/>
            <p:nvPr/>
          </p:nvSpPr>
          <p:spPr>
            <a:xfrm>
              <a:off x="4429902" y="4002730"/>
              <a:ext cx="647225" cy="426980"/>
            </a:xfrm>
            <a:prstGeom prst="ellipse">
              <a:avLst/>
            </a:prstGeom>
            <a:solidFill>
              <a:schemeClr val="accent2"/>
            </a:solidFill>
            <a:effectLst>
              <a:outerShdw blurRad="50800" dist="38100" dir="2700000" algn="tl" rotWithShape="0">
                <a:prstClr val="black">
                  <a:alpha val="40000"/>
                </a:prstClr>
              </a:outerShdw>
            </a:effectLst>
          </p:spPr>
          <p:txBody>
            <a:bodyPr wrap="square" lIns="0" tIns="0" rIns="0" bIns="0">
              <a:noAutofit/>
            </a:bodyPr>
            <a:lstStyle>
              <a:defPPr>
                <a:defRPr lang="en-US"/>
              </a:defPPr>
              <a:lvl1pPr algn="ctr">
                <a:defRPr sz="1000" b="1">
                  <a:solidFill>
                    <a:schemeClr val="bg1"/>
                  </a:solidFill>
                  <a:latin typeface="Avenir Book" panose="02000503020000020003" pitchFamily="2" charset="0"/>
                </a:defRPr>
              </a:lvl1pPr>
            </a:lstStyle>
            <a:p>
              <a:r>
                <a:rPr lang="en-AU" dirty="0"/>
                <a:t>Water</a:t>
              </a:r>
              <a:br>
                <a:rPr lang="en-AU" dirty="0"/>
              </a:br>
              <a:r>
                <a:rPr lang="en-AU" dirty="0"/>
                <a:t>Security</a:t>
              </a:r>
            </a:p>
          </p:txBody>
        </p:sp>
      </p:grpSp>
      <p:sp>
        <p:nvSpPr>
          <p:cNvPr id="169" name="TextBox 168">
            <a:extLst>
              <a:ext uri="{FF2B5EF4-FFF2-40B4-BE49-F238E27FC236}">
                <a16:creationId xmlns:a16="http://schemas.microsoft.com/office/drawing/2014/main" id="{9C89EF57-B985-AF4F-9DAC-885241247F87}"/>
              </a:ext>
            </a:extLst>
          </p:cNvPr>
          <p:cNvSpPr txBox="1"/>
          <p:nvPr/>
        </p:nvSpPr>
        <p:spPr>
          <a:xfrm>
            <a:off x="7695153" y="1868636"/>
            <a:ext cx="4049427" cy="307777"/>
          </a:xfrm>
          <a:prstGeom prst="rect">
            <a:avLst/>
          </a:prstGeom>
          <a:noFill/>
        </p:spPr>
        <p:txBody>
          <a:bodyPr wrap="square" rtlCol="0">
            <a:spAutoFit/>
          </a:bodyPr>
          <a:lstStyle/>
          <a:p>
            <a:r>
              <a:rPr lang="en-AU" sz="1400" b="1" dirty="0">
                <a:latin typeface="Avenir Book" panose="02000503020000020003" pitchFamily="2" charset="0"/>
              </a:rPr>
              <a:t>Project Locations</a:t>
            </a:r>
          </a:p>
        </p:txBody>
      </p:sp>
      <p:pic>
        <p:nvPicPr>
          <p:cNvPr id="186" name="Graphic 185" descr="Marker with solid fill">
            <a:extLst>
              <a:ext uri="{FF2B5EF4-FFF2-40B4-BE49-F238E27FC236}">
                <a16:creationId xmlns:a16="http://schemas.microsoft.com/office/drawing/2014/main" id="{80F8DD62-4FC3-2B44-A18C-30EA3E6FF3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68166" y="4524748"/>
            <a:ext cx="251768" cy="251768"/>
          </a:xfrm>
          <a:prstGeom prst="rect">
            <a:avLst/>
          </a:prstGeom>
        </p:spPr>
      </p:pic>
      <p:pic>
        <p:nvPicPr>
          <p:cNvPr id="187" name="Graphic 186" descr="Marker with solid fill">
            <a:extLst>
              <a:ext uri="{FF2B5EF4-FFF2-40B4-BE49-F238E27FC236}">
                <a16:creationId xmlns:a16="http://schemas.microsoft.com/office/drawing/2014/main" id="{56ABE0F9-4564-FA4F-A336-DDF7FBCC14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641024" y="5080155"/>
            <a:ext cx="251768" cy="251768"/>
          </a:xfrm>
          <a:prstGeom prst="rect">
            <a:avLst/>
          </a:prstGeom>
        </p:spPr>
      </p:pic>
      <p:pic>
        <p:nvPicPr>
          <p:cNvPr id="188" name="Graphic 187" descr="Marker with solid fill">
            <a:extLst>
              <a:ext uri="{FF2B5EF4-FFF2-40B4-BE49-F238E27FC236}">
                <a16:creationId xmlns:a16="http://schemas.microsoft.com/office/drawing/2014/main" id="{802F5162-D137-344F-8441-C030E99EAA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17220" y="5651372"/>
            <a:ext cx="251768" cy="251768"/>
          </a:xfrm>
          <a:prstGeom prst="rect">
            <a:avLst/>
          </a:prstGeom>
        </p:spPr>
      </p:pic>
      <p:sp>
        <p:nvSpPr>
          <p:cNvPr id="189" name="TextBox 188">
            <a:extLst>
              <a:ext uri="{FF2B5EF4-FFF2-40B4-BE49-F238E27FC236}">
                <a16:creationId xmlns:a16="http://schemas.microsoft.com/office/drawing/2014/main" id="{33F46E18-AE29-264E-8AD0-1EE08E112E22}"/>
              </a:ext>
            </a:extLst>
          </p:cNvPr>
          <p:cNvSpPr txBox="1"/>
          <p:nvPr/>
        </p:nvSpPr>
        <p:spPr>
          <a:xfrm>
            <a:off x="8788476" y="5779725"/>
            <a:ext cx="1297302" cy="215444"/>
          </a:xfrm>
          <a:prstGeom prst="rect">
            <a:avLst/>
          </a:prstGeom>
          <a:noFill/>
        </p:spPr>
        <p:txBody>
          <a:bodyPr wrap="square" rtlCol="0">
            <a:spAutoFit/>
          </a:bodyPr>
          <a:lstStyle/>
          <a:p>
            <a:pPr algn="r"/>
            <a:r>
              <a:rPr lang="en-AU" sz="800" dirty="0">
                <a:latin typeface="Avenir Book" panose="02000503020000020003" pitchFamily="2" charset="0"/>
              </a:rPr>
              <a:t>Rockhampton</a:t>
            </a:r>
          </a:p>
        </p:txBody>
      </p:sp>
      <p:sp>
        <p:nvSpPr>
          <p:cNvPr id="191" name="TextBox 190">
            <a:extLst>
              <a:ext uri="{FF2B5EF4-FFF2-40B4-BE49-F238E27FC236}">
                <a16:creationId xmlns:a16="http://schemas.microsoft.com/office/drawing/2014/main" id="{81140C03-D752-F944-B100-AB6EF32F6D8B}"/>
              </a:ext>
            </a:extLst>
          </p:cNvPr>
          <p:cNvSpPr txBox="1"/>
          <p:nvPr/>
        </p:nvSpPr>
        <p:spPr>
          <a:xfrm>
            <a:off x="9229296" y="5187185"/>
            <a:ext cx="584066" cy="215444"/>
          </a:xfrm>
          <a:prstGeom prst="rect">
            <a:avLst/>
          </a:prstGeom>
          <a:noFill/>
        </p:spPr>
        <p:txBody>
          <a:bodyPr wrap="square" rtlCol="0">
            <a:spAutoFit/>
          </a:bodyPr>
          <a:lstStyle/>
          <a:p>
            <a:pPr algn="r"/>
            <a:r>
              <a:rPr lang="en-AU" sz="800" dirty="0">
                <a:latin typeface="Avenir Book" panose="02000503020000020003" pitchFamily="2" charset="0"/>
              </a:rPr>
              <a:t>Mackay</a:t>
            </a:r>
          </a:p>
        </p:txBody>
      </p:sp>
      <p:sp>
        <p:nvSpPr>
          <p:cNvPr id="192" name="TextBox 191">
            <a:extLst>
              <a:ext uri="{FF2B5EF4-FFF2-40B4-BE49-F238E27FC236}">
                <a16:creationId xmlns:a16="http://schemas.microsoft.com/office/drawing/2014/main" id="{D368EA79-BA21-EF4F-ADA4-F273B9C40C71}"/>
              </a:ext>
            </a:extLst>
          </p:cNvPr>
          <p:cNvSpPr txBox="1"/>
          <p:nvPr/>
        </p:nvSpPr>
        <p:spPr>
          <a:xfrm>
            <a:off x="8456579" y="4638079"/>
            <a:ext cx="676256" cy="215444"/>
          </a:xfrm>
          <a:prstGeom prst="rect">
            <a:avLst/>
          </a:prstGeom>
          <a:noFill/>
        </p:spPr>
        <p:txBody>
          <a:bodyPr wrap="square" rtlCol="0">
            <a:spAutoFit/>
          </a:bodyPr>
          <a:lstStyle/>
          <a:p>
            <a:pPr algn="r"/>
            <a:r>
              <a:rPr lang="en-AU" sz="800" dirty="0">
                <a:latin typeface="Avenir Book" panose="02000503020000020003" pitchFamily="2" charset="0"/>
              </a:rPr>
              <a:t>Townsville</a:t>
            </a:r>
          </a:p>
        </p:txBody>
      </p:sp>
      <p:pic>
        <p:nvPicPr>
          <p:cNvPr id="193" name="Graphic 192" descr="Marker with solid fill">
            <a:extLst>
              <a:ext uri="{FF2B5EF4-FFF2-40B4-BE49-F238E27FC236}">
                <a16:creationId xmlns:a16="http://schemas.microsoft.com/office/drawing/2014/main" id="{D7FDFE51-48C6-AC43-A5AC-C2B42A9EE19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42691" y="5271112"/>
            <a:ext cx="251768" cy="251768"/>
          </a:xfrm>
          <a:prstGeom prst="rect">
            <a:avLst/>
          </a:prstGeom>
        </p:spPr>
      </p:pic>
      <p:sp>
        <p:nvSpPr>
          <p:cNvPr id="194" name="TextBox 193">
            <a:extLst>
              <a:ext uri="{FF2B5EF4-FFF2-40B4-BE49-F238E27FC236}">
                <a16:creationId xmlns:a16="http://schemas.microsoft.com/office/drawing/2014/main" id="{361077EC-CFCB-404F-A50F-0045F6AF1430}"/>
              </a:ext>
            </a:extLst>
          </p:cNvPr>
          <p:cNvSpPr txBox="1"/>
          <p:nvPr/>
        </p:nvSpPr>
        <p:spPr>
          <a:xfrm>
            <a:off x="7927269" y="5381997"/>
            <a:ext cx="1297302" cy="215444"/>
          </a:xfrm>
          <a:prstGeom prst="rect">
            <a:avLst/>
          </a:prstGeom>
          <a:noFill/>
        </p:spPr>
        <p:txBody>
          <a:bodyPr wrap="square" rtlCol="0">
            <a:spAutoFit/>
          </a:bodyPr>
          <a:lstStyle/>
          <a:p>
            <a:pPr algn="r"/>
            <a:r>
              <a:rPr lang="en-AU" sz="800" dirty="0">
                <a:latin typeface="Avenir Book" panose="02000503020000020003" pitchFamily="2" charset="0"/>
              </a:rPr>
              <a:t>Moranbah</a:t>
            </a:r>
          </a:p>
        </p:txBody>
      </p:sp>
      <p:sp>
        <p:nvSpPr>
          <p:cNvPr id="195" name="Oval 194">
            <a:extLst>
              <a:ext uri="{FF2B5EF4-FFF2-40B4-BE49-F238E27FC236}">
                <a16:creationId xmlns:a16="http://schemas.microsoft.com/office/drawing/2014/main" id="{683E3F62-5F67-5749-B042-0314DD6DDC20}"/>
              </a:ext>
            </a:extLst>
          </p:cNvPr>
          <p:cNvSpPr/>
          <p:nvPr/>
        </p:nvSpPr>
        <p:spPr>
          <a:xfrm>
            <a:off x="9171495" y="5030890"/>
            <a:ext cx="238597" cy="227856"/>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26248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92090A-4DB2-0C43-AA42-6D6A9AFC795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493754" y="1713451"/>
            <a:ext cx="4706225" cy="5144549"/>
          </a:xfrm>
          <a:prstGeom prst="rect">
            <a:avLst/>
          </a:prstGeom>
        </p:spPr>
      </p:pic>
      <p:sp>
        <p:nvSpPr>
          <p:cNvPr id="2" name="Title 1">
            <a:extLst>
              <a:ext uri="{FF2B5EF4-FFF2-40B4-BE49-F238E27FC236}">
                <a16:creationId xmlns:a16="http://schemas.microsoft.com/office/drawing/2014/main" id="{FE1AB00A-8C0C-3449-B3AA-041C98710838}"/>
              </a:ext>
            </a:extLst>
          </p:cNvPr>
          <p:cNvSpPr>
            <a:spLocks noGrp="1"/>
          </p:cNvSpPr>
          <p:nvPr>
            <p:ph type="title"/>
          </p:nvPr>
        </p:nvSpPr>
        <p:spPr/>
        <p:txBody>
          <a:bodyPr/>
          <a:lstStyle/>
          <a:p>
            <a:r>
              <a:rPr lang="en-AU" dirty="0"/>
              <a:t>Our Long Term Vision</a:t>
            </a:r>
          </a:p>
        </p:txBody>
      </p:sp>
      <p:sp>
        <p:nvSpPr>
          <p:cNvPr id="3" name="Content Placeholder 2">
            <a:extLst>
              <a:ext uri="{FF2B5EF4-FFF2-40B4-BE49-F238E27FC236}">
                <a16:creationId xmlns:a16="http://schemas.microsoft.com/office/drawing/2014/main" id="{1084B47D-CF37-1B41-93D5-2DCC3BCCE5AE}"/>
              </a:ext>
            </a:extLst>
          </p:cNvPr>
          <p:cNvSpPr>
            <a:spLocks noGrp="1"/>
          </p:cNvSpPr>
          <p:nvPr>
            <p:ph idx="1"/>
          </p:nvPr>
        </p:nvSpPr>
        <p:spPr>
          <a:xfrm>
            <a:off x="911224" y="2241549"/>
            <a:ext cx="6325599" cy="3995739"/>
          </a:xfrm>
        </p:spPr>
        <p:txBody>
          <a:bodyPr>
            <a:normAutofit/>
          </a:bodyPr>
          <a:lstStyle/>
          <a:p>
            <a:pPr marL="0" indent="0">
              <a:lnSpc>
                <a:spcPct val="100000"/>
              </a:lnSpc>
              <a:spcBef>
                <a:spcPts val="600"/>
              </a:spcBef>
              <a:buNone/>
            </a:pPr>
            <a:r>
              <a:rPr lang="en-AU" dirty="0"/>
              <a:t>Bowen River Utilities’ key purpose is to develop opportunities for long term PPPs between key stakeholders across the three projects through:</a:t>
            </a:r>
          </a:p>
          <a:p>
            <a:pPr>
              <a:lnSpc>
                <a:spcPct val="100000"/>
              </a:lnSpc>
              <a:spcBef>
                <a:spcPts val="600"/>
              </a:spcBef>
            </a:pPr>
            <a:r>
              <a:rPr lang="en-AU" dirty="0"/>
              <a:t>Bringing together </a:t>
            </a:r>
            <a:r>
              <a:rPr lang="en-AU" b="1" dirty="0">
                <a:solidFill>
                  <a:schemeClr val="accent2"/>
                </a:solidFill>
              </a:rPr>
              <a:t>Private and Federal Government funding </a:t>
            </a:r>
            <a:r>
              <a:rPr lang="en-AU" dirty="0"/>
              <a:t>to build these key growth assets for North Queensland</a:t>
            </a:r>
          </a:p>
          <a:p>
            <a:pPr>
              <a:lnSpc>
                <a:spcPct val="100000"/>
              </a:lnSpc>
              <a:spcBef>
                <a:spcPts val="600"/>
              </a:spcBef>
            </a:pPr>
            <a:r>
              <a:rPr lang="en-AU" dirty="0"/>
              <a:t>Involving </a:t>
            </a:r>
            <a:r>
              <a:rPr lang="en-AU" b="1" dirty="0">
                <a:solidFill>
                  <a:schemeClr val="accent2"/>
                </a:solidFill>
              </a:rPr>
              <a:t>State Government as operators </a:t>
            </a:r>
            <a:r>
              <a:rPr lang="en-AU" dirty="0"/>
              <a:t>of the water and power assets through its GOCs</a:t>
            </a:r>
          </a:p>
          <a:p>
            <a:pPr>
              <a:lnSpc>
                <a:spcPct val="100000"/>
              </a:lnSpc>
              <a:spcBef>
                <a:spcPts val="600"/>
              </a:spcBef>
            </a:pPr>
            <a:r>
              <a:rPr lang="en-AU" dirty="0"/>
              <a:t>Unlocking </a:t>
            </a:r>
            <a:r>
              <a:rPr lang="en-AU" b="1" dirty="0">
                <a:solidFill>
                  <a:schemeClr val="accent2"/>
                </a:solidFill>
              </a:rPr>
              <a:t>large pools of capital </a:t>
            </a:r>
            <a:r>
              <a:rPr lang="en-AU" dirty="0"/>
              <a:t>for the benefit of Australia by enabling Australian managed funds </a:t>
            </a:r>
            <a:r>
              <a:rPr lang="en-AU" b="1" dirty="0">
                <a:solidFill>
                  <a:schemeClr val="accent2"/>
                </a:solidFill>
              </a:rPr>
              <a:t>to invest in local infrastructure assets</a:t>
            </a:r>
            <a:r>
              <a:rPr lang="en-AU" dirty="0"/>
              <a:t>, an opportunity that has not existed through privatisation of public assets in recent years</a:t>
            </a:r>
          </a:p>
          <a:p>
            <a:pPr>
              <a:lnSpc>
                <a:spcPct val="100000"/>
              </a:lnSpc>
              <a:spcBef>
                <a:spcPts val="600"/>
              </a:spcBef>
            </a:pPr>
            <a:r>
              <a:rPr lang="en-AU" dirty="0"/>
              <a:t>Partnering with local communities and First Nations people to ensure the </a:t>
            </a:r>
            <a:r>
              <a:rPr lang="en-AU" b="1" dirty="0">
                <a:solidFill>
                  <a:schemeClr val="accent2"/>
                </a:solidFill>
              </a:rPr>
              <a:t>assets provide significant opportunities</a:t>
            </a:r>
            <a:r>
              <a:rPr lang="en-AU" dirty="0"/>
              <a:t> for the local regions</a:t>
            </a:r>
          </a:p>
        </p:txBody>
      </p:sp>
      <p:sp>
        <p:nvSpPr>
          <p:cNvPr id="4" name="Slide Number Placeholder 3">
            <a:extLst>
              <a:ext uri="{FF2B5EF4-FFF2-40B4-BE49-F238E27FC236}">
                <a16:creationId xmlns:a16="http://schemas.microsoft.com/office/drawing/2014/main" id="{9D0B3533-8E48-524A-B9D3-932AF2883817}"/>
              </a:ext>
            </a:extLst>
          </p:cNvPr>
          <p:cNvSpPr>
            <a:spLocks noGrp="1"/>
          </p:cNvSpPr>
          <p:nvPr>
            <p:ph type="sldNum" sz="quarter" idx="12"/>
          </p:nvPr>
        </p:nvSpPr>
        <p:spPr/>
        <p:txBody>
          <a:bodyPr/>
          <a:lstStyle/>
          <a:p>
            <a:fld id="{9CADE3F3-7E63-CB4F-BD1E-AE86C6E55E9B}" type="slidenum">
              <a:rPr lang="en-AU" smtClean="0"/>
              <a:pPr/>
              <a:t>6</a:t>
            </a:fld>
            <a:endParaRPr lang="en-AU" dirty="0"/>
          </a:p>
        </p:txBody>
      </p:sp>
      <p:sp>
        <p:nvSpPr>
          <p:cNvPr id="5" name="Footer Placeholder 4">
            <a:extLst>
              <a:ext uri="{FF2B5EF4-FFF2-40B4-BE49-F238E27FC236}">
                <a16:creationId xmlns:a16="http://schemas.microsoft.com/office/drawing/2014/main" id="{BC76C3F7-B46A-9F4F-BE3B-7B4710BB5604}"/>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CE39A908-0428-ED4D-AE6B-64A36FFA532A}"/>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We want to establish critical infrastructure that will drive further opportunity in NQ</a:t>
            </a:r>
          </a:p>
        </p:txBody>
      </p:sp>
    </p:spTree>
    <p:extLst>
      <p:ext uri="{BB962C8B-B14F-4D97-AF65-F5344CB8AC3E}">
        <p14:creationId xmlns:p14="http://schemas.microsoft.com/office/powerpoint/2010/main" val="161526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24B851-2B3A-43AA-B7A3-3CF5F6841C90}"/>
              </a:ext>
            </a:extLst>
          </p:cNvPr>
          <p:cNvSpPr/>
          <p:nvPr/>
        </p:nvSpPr>
        <p:spPr>
          <a:xfrm>
            <a:off x="7515497" y="2241550"/>
            <a:ext cx="3801791" cy="3995738"/>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6">
            <a:extLst>
              <a:ext uri="{FF2B5EF4-FFF2-40B4-BE49-F238E27FC236}">
                <a16:creationId xmlns:a16="http://schemas.microsoft.com/office/drawing/2014/main" id="{901C55D4-06C6-A54F-9954-922CED844C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62500" y="3605349"/>
            <a:ext cx="2901591" cy="2455817"/>
          </a:xfrm>
          <a:prstGeom prst="rect">
            <a:avLst/>
          </a:prstGeom>
          <a:noFill/>
          <a:ln>
            <a:noFill/>
          </a:ln>
          <a:effectLst/>
        </p:spPr>
      </p:pic>
      <p:sp>
        <p:nvSpPr>
          <p:cNvPr id="2" name="Title 1">
            <a:extLst>
              <a:ext uri="{FF2B5EF4-FFF2-40B4-BE49-F238E27FC236}">
                <a16:creationId xmlns:a16="http://schemas.microsoft.com/office/drawing/2014/main" id="{0C56A068-EFEB-074D-BD8E-8A39F9EA7D6A}"/>
              </a:ext>
            </a:extLst>
          </p:cNvPr>
          <p:cNvSpPr>
            <a:spLocks noGrp="1"/>
          </p:cNvSpPr>
          <p:nvPr>
            <p:ph type="title"/>
          </p:nvPr>
        </p:nvSpPr>
        <p:spPr/>
        <p:txBody>
          <a:bodyPr/>
          <a:lstStyle/>
          <a:p>
            <a:r>
              <a:rPr lang="en-AU"/>
              <a:t>Urannah Water Scheme</a:t>
            </a:r>
            <a:endParaRPr lang="en-AU" dirty="0"/>
          </a:p>
        </p:txBody>
      </p:sp>
      <p:sp>
        <p:nvSpPr>
          <p:cNvPr id="8" name="Content Placeholder 7">
            <a:extLst>
              <a:ext uri="{FF2B5EF4-FFF2-40B4-BE49-F238E27FC236}">
                <a16:creationId xmlns:a16="http://schemas.microsoft.com/office/drawing/2014/main" id="{7E72A207-9EE3-994F-9E1C-DA32149E0B67}"/>
              </a:ext>
            </a:extLst>
          </p:cNvPr>
          <p:cNvSpPr>
            <a:spLocks noGrp="1"/>
          </p:cNvSpPr>
          <p:nvPr>
            <p:ph idx="1"/>
          </p:nvPr>
        </p:nvSpPr>
        <p:spPr>
          <a:xfrm>
            <a:off x="911225" y="2241549"/>
            <a:ext cx="6186261" cy="3995739"/>
          </a:xfrm>
        </p:spPr>
        <p:txBody>
          <a:bodyPr>
            <a:noAutofit/>
          </a:bodyPr>
          <a:lstStyle/>
          <a:p>
            <a:pPr>
              <a:lnSpc>
                <a:spcPct val="100000"/>
              </a:lnSpc>
              <a:spcBef>
                <a:spcPts val="600"/>
              </a:spcBef>
            </a:pPr>
            <a:r>
              <a:rPr lang="en-AU" dirty="0"/>
              <a:t>970,000 megalitre (ML) dam covering 5,926 hectares – almost </a:t>
            </a:r>
            <a:r>
              <a:rPr lang="en-AU" b="1" dirty="0">
                <a:solidFill>
                  <a:schemeClr val="accent2"/>
                </a:solidFill>
              </a:rPr>
              <a:t>double the size of Sydney Harbour</a:t>
            </a:r>
          </a:p>
          <a:p>
            <a:pPr>
              <a:lnSpc>
                <a:spcPct val="100000"/>
              </a:lnSpc>
              <a:spcBef>
                <a:spcPts val="600"/>
              </a:spcBef>
            </a:pPr>
            <a:r>
              <a:rPr lang="en-AU" dirty="0"/>
              <a:t>103,000 ML of High Priority water available per annum at </a:t>
            </a:r>
            <a:r>
              <a:rPr lang="en-AU" b="1" dirty="0">
                <a:solidFill>
                  <a:schemeClr val="accent2"/>
                </a:solidFill>
              </a:rPr>
              <a:t>&gt;95% reliability </a:t>
            </a:r>
            <a:r>
              <a:rPr lang="en-AU" dirty="0"/>
              <a:t>– no other dam project can match this</a:t>
            </a:r>
          </a:p>
          <a:p>
            <a:pPr>
              <a:lnSpc>
                <a:spcPct val="100000"/>
              </a:lnSpc>
              <a:spcBef>
                <a:spcPts val="600"/>
              </a:spcBef>
            </a:pPr>
            <a:r>
              <a:rPr lang="en-AU" dirty="0"/>
              <a:t>Proposed catchment area receives significantly </a:t>
            </a:r>
            <a:r>
              <a:rPr lang="en-AU" b="1" dirty="0">
                <a:solidFill>
                  <a:schemeClr val="accent2"/>
                </a:solidFill>
              </a:rPr>
              <a:t>more rainfall, more frequently </a:t>
            </a:r>
            <a:r>
              <a:rPr lang="en-AU" dirty="0"/>
              <a:t>than nearby Eungella Dam – the reliability of this catchment provides very high confidence of water security</a:t>
            </a:r>
          </a:p>
          <a:p>
            <a:pPr>
              <a:lnSpc>
                <a:spcPct val="100000"/>
              </a:lnSpc>
              <a:spcBef>
                <a:spcPts val="600"/>
              </a:spcBef>
            </a:pPr>
            <a:r>
              <a:rPr lang="en-AU" dirty="0"/>
              <a:t>Strategically located to maximise</a:t>
            </a:r>
            <a:r>
              <a:rPr lang="en-AU" b="1" dirty="0">
                <a:solidFill>
                  <a:schemeClr val="accent2"/>
                </a:solidFill>
              </a:rPr>
              <a:t> reliability and yield for changing seasons </a:t>
            </a:r>
            <a:r>
              <a:rPr lang="en-AU" dirty="0"/>
              <a:t>and climate changes</a:t>
            </a:r>
          </a:p>
          <a:p>
            <a:pPr>
              <a:lnSpc>
                <a:spcPct val="100000"/>
              </a:lnSpc>
              <a:spcBef>
                <a:spcPts val="600"/>
              </a:spcBef>
            </a:pPr>
            <a:r>
              <a:rPr lang="en-AU" dirty="0"/>
              <a:t>20,000 ML per annum capacity </a:t>
            </a:r>
            <a:r>
              <a:rPr lang="en-AU" b="1" dirty="0">
                <a:solidFill>
                  <a:schemeClr val="accent2"/>
                </a:solidFill>
              </a:rPr>
              <a:t>pipeline to Moranbah </a:t>
            </a:r>
            <a:r>
              <a:rPr lang="en-AU" dirty="0"/>
              <a:t>– 7 key customers with EOIs</a:t>
            </a:r>
          </a:p>
          <a:p>
            <a:pPr>
              <a:lnSpc>
                <a:spcPct val="100000"/>
              </a:lnSpc>
              <a:spcBef>
                <a:spcPts val="600"/>
              </a:spcBef>
            </a:pPr>
            <a:r>
              <a:rPr lang="en-AU" dirty="0"/>
              <a:t>75 metre wall with Dam Crest at 285m AHD</a:t>
            </a:r>
          </a:p>
          <a:p>
            <a:pPr>
              <a:lnSpc>
                <a:spcPct val="100000"/>
              </a:lnSpc>
              <a:spcBef>
                <a:spcPts val="600"/>
              </a:spcBef>
              <a:buClr>
                <a:schemeClr val="tx1"/>
              </a:buClr>
            </a:pPr>
            <a:r>
              <a:rPr lang="en-AU" b="1" dirty="0">
                <a:solidFill>
                  <a:schemeClr val="accent2"/>
                </a:solidFill>
              </a:rPr>
              <a:t>0.95 Benefit Cost Ratio </a:t>
            </a:r>
            <a:r>
              <a:rPr lang="en-AU" dirty="0"/>
              <a:t>based on conservative government guidelines for the dam and infrastructure</a:t>
            </a:r>
          </a:p>
          <a:p>
            <a:pPr>
              <a:lnSpc>
                <a:spcPct val="100000"/>
              </a:lnSpc>
              <a:spcBef>
                <a:spcPts val="600"/>
              </a:spcBef>
              <a:buClr>
                <a:schemeClr val="tx1"/>
              </a:buClr>
            </a:pPr>
            <a:r>
              <a:rPr lang="en-AU" b="1" dirty="0">
                <a:solidFill>
                  <a:schemeClr val="accent2"/>
                </a:solidFill>
              </a:rPr>
              <a:t>State Significant Project </a:t>
            </a:r>
            <a:r>
              <a:rPr lang="en-AU" dirty="0"/>
              <a:t>Declaration by the State of Queensland </a:t>
            </a:r>
          </a:p>
        </p:txBody>
      </p:sp>
      <p:sp>
        <p:nvSpPr>
          <p:cNvPr id="4" name="Slide Number Placeholder 3">
            <a:extLst>
              <a:ext uri="{FF2B5EF4-FFF2-40B4-BE49-F238E27FC236}">
                <a16:creationId xmlns:a16="http://schemas.microsoft.com/office/drawing/2014/main" id="{079A3F5F-B351-D548-9CA0-8569B22741C2}"/>
              </a:ext>
            </a:extLst>
          </p:cNvPr>
          <p:cNvSpPr>
            <a:spLocks noGrp="1"/>
          </p:cNvSpPr>
          <p:nvPr>
            <p:ph type="sldNum" sz="quarter" idx="12"/>
          </p:nvPr>
        </p:nvSpPr>
        <p:spPr/>
        <p:txBody>
          <a:bodyPr/>
          <a:lstStyle/>
          <a:p>
            <a:fld id="{9CADE3F3-7E63-CB4F-BD1E-AE86C6E55E9B}" type="slidenum">
              <a:rPr lang="en-AU" smtClean="0"/>
              <a:pPr/>
              <a:t>7</a:t>
            </a:fld>
            <a:endParaRPr lang="en-AU" dirty="0"/>
          </a:p>
        </p:txBody>
      </p:sp>
      <p:sp>
        <p:nvSpPr>
          <p:cNvPr id="5" name="Footer Placeholder 4">
            <a:extLst>
              <a:ext uri="{FF2B5EF4-FFF2-40B4-BE49-F238E27FC236}">
                <a16:creationId xmlns:a16="http://schemas.microsoft.com/office/drawing/2014/main" id="{D3551EC8-D244-6049-BBD6-0D8583E4AD6A}"/>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2AA6D0B3-FD5E-544B-B392-3FF134314A08}"/>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We are building a 970,000 ML dam to provide water security for the Bowen region</a:t>
            </a:r>
          </a:p>
        </p:txBody>
      </p:sp>
      <p:pic>
        <p:nvPicPr>
          <p:cNvPr id="9220" name="Picture 4">
            <a:extLst>
              <a:ext uri="{FF2B5EF4-FFF2-40B4-BE49-F238E27FC236}">
                <a16:creationId xmlns:a16="http://schemas.microsoft.com/office/drawing/2014/main" id="{98FDCD05-2C6C-A840-8E2B-03A9D388BB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71560" y="2620419"/>
            <a:ext cx="1510694" cy="65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51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6EB5CDC-D24E-6F4E-B2DB-69E74A987CC2}"/>
              </a:ext>
            </a:extLst>
          </p:cNvPr>
          <p:cNvSpPr/>
          <p:nvPr/>
        </p:nvSpPr>
        <p:spPr>
          <a:xfrm>
            <a:off x="7515497" y="2246807"/>
            <a:ext cx="3801791" cy="3990481"/>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a:extLst>
              <a:ext uri="{FF2B5EF4-FFF2-40B4-BE49-F238E27FC236}">
                <a16:creationId xmlns:a16="http://schemas.microsoft.com/office/drawing/2014/main" id="{20292473-CCC8-C444-8E3C-53E0667DCD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31802" y="2752384"/>
            <a:ext cx="3769179" cy="3369069"/>
          </a:xfrm>
          <a:prstGeom prst="rect">
            <a:avLst/>
          </a:prstGeom>
          <a:ln>
            <a:noFill/>
          </a:ln>
          <a:effectLst/>
        </p:spPr>
      </p:pic>
      <p:sp>
        <p:nvSpPr>
          <p:cNvPr id="2" name="Title 1">
            <a:extLst>
              <a:ext uri="{FF2B5EF4-FFF2-40B4-BE49-F238E27FC236}">
                <a16:creationId xmlns:a16="http://schemas.microsoft.com/office/drawing/2014/main" id="{56BC7FE6-8236-A848-AD84-5A48692C3B61}"/>
              </a:ext>
            </a:extLst>
          </p:cNvPr>
          <p:cNvSpPr>
            <a:spLocks noGrp="1"/>
          </p:cNvSpPr>
          <p:nvPr>
            <p:ph type="title"/>
          </p:nvPr>
        </p:nvSpPr>
        <p:spPr/>
        <p:txBody>
          <a:bodyPr/>
          <a:lstStyle/>
          <a:p>
            <a:r>
              <a:rPr lang="en-AU" dirty="0"/>
              <a:t>Bowen Renewable Energy Hub</a:t>
            </a:r>
          </a:p>
        </p:txBody>
      </p:sp>
      <p:sp>
        <p:nvSpPr>
          <p:cNvPr id="3" name="Content Placeholder 2">
            <a:extLst>
              <a:ext uri="{FF2B5EF4-FFF2-40B4-BE49-F238E27FC236}">
                <a16:creationId xmlns:a16="http://schemas.microsoft.com/office/drawing/2014/main" id="{F782CE38-DAB5-CF40-AC75-CC4B2FF74B59}"/>
              </a:ext>
            </a:extLst>
          </p:cNvPr>
          <p:cNvSpPr>
            <a:spLocks noGrp="1"/>
          </p:cNvSpPr>
          <p:nvPr>
            <p:ph idx="1"/>
          </p:nvPr>
        </p:nvSpPr>
        <p:spPr>
          <a:xfrm>
            <a:off x="911224" y="2241549"/>
            <a:ext cx="5498285" cy="3995739"/>
          </a:xfrm>
        </p:spPr>
        <p:txBody>
          <a:bodyPr>
            <a:noAutofit/>
          </a:bodyPr>
          <a:lstStyle/>
          <a:p>
            <a:pPr>
              <a:lnSpc>
                <a:spcPct val="100000"/>
              </a:lnSpc>
              <a:spcBef>
                <a:spcPts val="600"/>
              </a:spcBef>
              <a:buClr>
                <a:schemeClr val="tx1"/>
              </a:buClr>
            </a:pPr>
            <a:r>
              <a:rPr lang="en-AU" b="1" dirty="0">
                <a:solidFill>
                  <a:schemeClr val="accent2"/>
                </a:solidFill>
              </a:rPr>
              <a:t>1.4GW renewable energy capacity </a:t>
            </a:r>
            <a:r>
              <a:rPr lang="en-AU" dirty="0"/>
              <a:t>from Pumped Hydro</a:t>
            </a:r>
          </a:p>
          <a:p>
            <a:pPr lvl="1">
              <a:buClr>
                <a:schemeClr val="tx1"/>
              </a:buClr>
            </a:pPr>
            <a:r>
              <a:rPr lang="en-AU" dirty="0"/>
              <a:t>Stage 1 – 3 x 300MW pumped hydro units producing 7,000MWh per day</a:t>
            </a:r>
          </a:p>
          <a:p>
            <a:pPr lvl="1">
              <a:buClr>
                <a:schemeClr val="tx1"/>
              </a:buClr>
            </a:pPr>
            <a:r>
              <a:rPr lang="en-AU" dirty="0"/>
              <a:t>Stage 2 – 2 x 250MW pumped hydro units producing 4,375MWh per day</a:t>
            </a:r>
          </a:p>
          <a:p>
            <a:pPr>
              <a:buClr>
                <a:schemeClr val="tx1"/>
              </a:buClr>
            </a:pPr>
            <a:r>
              <a:rPr lang="en-AU" b="1" dirty="0">
                <a:solidFill>
                  <a:schemeClr val="accent2"/>
                </a:solidFill>
              </a:rPr>
              <a:t>Wind</a:t>
            </a:r>
            <a:r>
              <a:rPr lang="en-AU" dirty="0">
                <a:solidFill>
                  <a:schemeClr val="accent2"/>
                </a:solidFill>
              </a:rPr>
              <a:t> </a:t>
            </a:r>
            <a:r>
              <a:rPr lang="en-AU" dirty="0"/>
              <a:t>– 84 x 6MW wind units</a:t>
            </a:r>
          </a:p>
          <a:p>
            <a:pPr>
              <a:buClr>
                <a:schemeClr val="tx1"/>
              </a:buClr>
            </a:pPr>
            <a:r>
              <a:rPr lang="en-AU" b="1" dirty="0">
                <a:solidFill>
                  <a:schemeClr val="accent2"/>
                </a:solidFill>
              </a:rPr>
              <a:t>Solar</a:t>
            </a:r>
            <a:r>
              <a:rPr lang="en-AU" dirty="0"/>
              <a:t> – up to 1.5GW of solar panels</a:t>
            </a:r>
          </a:p>
          <a:p>
            <a:pPr>
              <a:buClr>
                <a:schemeClr val="tx1"/>
              </a:buClr>
            </a:pPr>
            <a:r>
              <a:rPr lang="en-AU" b="1" dirty="0">
                <a:solidFill>
                  <a:schemeClr val="accent2"/>
                </a:solidFill>
              </a:rPr>
              <a:t>Hydrogen </a:t>
            </a:r>
            <a:r>
              <a:rPr lang="en-AU" dirty="0"/>
              <a:t>– 200MW PEM</a:t>
            </a:r>
          </a:p>
          <a:p>
            <a:pPr>
              <a:lnSpc>
                <a:spcPct val="100000"/>
              </a:lnSpc>
              <a:spcBef>
                <a:spcPts val="600"/>
              </a:spcBef>
              <a:buClr>
                <a:schemeClr val="tx1"/>
              </a:buClr>
            </a:pPr>
            <a:r>
              <a:rPr lang="en-AU" dirty="0"/>
              <a:t>Largest renewable baseload energy project in Northern Australia, delivering </a:t>
            </a:r>
            <a:r>
              <a:rPr lang="en-AU" b="1" dirty="0">
                <a:solidFill>
                  <a:schemeClr val="accent2"/>
                </a:solidFill>
              </a:rPr>
              <a:t>dispatchable power </a:t>
            </a:r>
            <a:r>
              <a:rPr lang="en-AU" dirty="0"/>
              <a:t>to large electricity users across Queensland </a:t>
            </a:r>
          </a:p>
          <a:p>
            <a:pPr>
              <a:lnSpc>
                <a:spcPct val="100000"/>
              </a:lnSpc>
              <a:spcBef>
                <a:spcPts val="600"/>
              </a:spcBef>
              <a:buClr>
                <a:schemeClr val="tx1"/>
              </a:buClr>
            </a:pPr>
            <a:r>
              <a:rPr lang="en-AU" dirty="0"/>
              <a:t>Significant contributor to meeting </a:t>
            </a:r>
            <a:r>
              <a:rPr lang="en-AU" b="1" dirty="0">
                <a:solidFill>
                  <a:schemeClr val="accent2"/>
                </a:solidFill>
              </a:rPr>
              <a:t>Queensland’s 50% Renewable Energy Target </a:t>
            </a:r>
            <a:r>
              <a:rPr lang="en-AU" dirty="0"/>
              <a:t>by 2030</a:t>
            </a:r>
          </a:p>
          <a:p>
            <a:pPr>
              <a:lnSpc>
                <a:spcPct val="100000"/>
              </a:lnSpc>
              <a:spcBef>
                <a:spcPts val="600"/>
              </a:spcBef>
              <a:buClr>
                <a:schemeClr val="tx1"/>
              </a:buClr>
            </a:pPr>
            <a:r>
              <a:rPr lang="en-AU" dirty="0"/>
              <a:t>Supplied directly into the National Energy Market – </a:t>
            </a:r>
            <a:r>
              <a:rPr lang="en-AU" b="1" dirty="0">
                <a:solidFill>
                  <a:schemeClr val="accent2"/>
                </a:solidFill>
              </a:rPr>
              <a:t>superior location </a:t>
            </a:r>
            <a:r>
              <a:rPr lang="en-AU" dirty="0"/>
              <a:t>only 16km from NEM transmission line connection</a:t>
            </a:r>
          </a:p>
        </p:txBody>
      </p:sp>
      <p:sp>
        <p:nvSpPr>
          <p:cNvPr id="4" name="Slide Number Placeholder 3">
            <a:extLst>
              <a:ext uri="{FF2B5EF4-FFF2-40B4-BE49-F238E27FC236}">
                <a16:creationId xmlns:a16="http://schemas.microsoft.com/office/drawing/2014/main" id="{4D1ADE05-3CDA-4C43-BA3A-5E6A1123B1F9}"/>
              </a:ext>
            </a:extLst>
          </p:cNvPr>
          <p:cNvSpPr>
            <a:spLocks noGrp="1"/>
          </p:cNvSpPr>
          <p:nvPr>
            <p:ph type="sldNum" sz="quarter" idx="12"/>
          </p:nvPr>
        </p:nvSpPr>
        <p:spPr/>
        <p:txBody>
          <a:bodyPr/>
          <a:lstStyle/>
          <a:p>
            <a:fld id="{9CADE3F3-7E63-CB4F-BD1E-AE86C6E55E9B}" type="slidenum">
              <a:rPr lang="en-AU" smtClean="0"/>
              <a:pPr/>
              <a:t>8</a:t>
            </a:fld>
            <a:endParaRPr lang="en-AU" dirty="0"/>
          </a:p>
        </p:txBody>
      </p:sp>
      <p:sp>
        <p:nvSpPr>
          <p:cNvPr id="5" name="Footer Placeholder 4">
            <a:extLst>
              <a:ext uri="{FF2B5EF4-FFF2-40B4-BE49-F238E27FC236}">
                <a16:creationId xmlns:a16="http://schemas.microsoft.com/office/drawing/2014/main" id="{C354C958-2491-BD45-B3C1-40E56B3C27C1}"/>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A29E8CB6-33D2-8244-837B-3E86559DBAD2}"/>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We will have capacity to supply 11,375MWh of renewable energy per day</a:t>
            </a:r>
          </a:p>
        </p:txBody>
      </p:sp>
      <p:pic>
        <p:nvPicPr>
          <p:cNvPr id="11286" name="Picture 22">
            <a:extLst>
              <a:ext uri="{FF2B5EF4-FFF2-40B4-BE49-F238E27FC236}">
                <a16:creationId xmlns:a16="http://schemas.microsoft.com/office/drawing/2014/main" id="{84F0272E-5B16-354E-A909-7E6440D4C9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33068" y="2570194"/>
            <a:ext cx="2441369" cy="62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9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9112B5-0155-4045-B95C-2B2966F89D02}"/>
              </a:ext>
            </a:extLst>
          </p:cNvPr>
          <p:cNvSpPr/>
          <p:nvPr/>
        </p:nvSpPr>
        <p:spPr>
          <a:xfrm>
            <a:off x="7515497" y="2241550"/>
            <a:ext cx="3801791" cy="3995738"/>
          </a:xfrm>
          <a:prstGeom prst="rect">
            <a:avLst/>
          </a:prstGeom>
          <a:solidFill>
            <a:schemeClr val="bg1"/>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Picture 6">
            <a:extLst>
              <a:ext uri="{FF2B5EF4-FFF2-40B4-BE49-F238E27FC236}">
                <a16:creationId xmlns:a16="http://schemas.microsoft.com/office/drawing/2014/main" id="{E4E16EEE-416C-D048-9688-26BB7640EB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57706" y="3517437"/>
            <a:ext cx="2917372" cy="1755041"/>
          </a:xfrm>
          <a:prstGeom prst="rect">
            <a:avLst/>
          </a:prstGeom>
          <a:noFill/>
          <a:ln>
            <a:noFill/>
          </a:ln>
          <a:effectLst/>
        </p:spPr>
      </p:pic>
      <p:sp>
        <p:nvSpPr>
          <p:cNvPr id="2" name="Title 1">
            <a:extLst>
              <a:ext uri="{FF2B5EF4-FFF2-40B4-BE49-F238E27FC236}">
                <a16:creationId xmlns:a16="http://schemas.microsoft.com/office/drawing/2014/main" id="{FE1AB00A-8C0C-3449-B3AA-041C98710838}"/>
              </a:ext>
            </a:extLst>
          </p:cNvPr>
          <p:cNvSpPr>
            <a:spLocks noGrp="1"/>
          </p:cNvSpPr>
          <p:nvPr>
            <p:ph type="title"/>
          </p:nvPr>
        </p:nvSpPr>
        <p:spPr/>
        <p:txBody>
          <a:bodyPr/>
          <a:lstStyle/>
          <a:p>
            <a:r>
              <a:rPr lang="en-AU" dirty="0"/>
              <a:t>Collinsville Irrigation Scheme</a:t>
            </a:r>
          </a:p>
        </p:txBody>
      </p:sp>
      <p:sp>
        <p:nvSpPr>
          <p:cNvPr id="3" name="Content Placeholder 2">
            <a:extLst>
              <a:ext uri="{FF2B5EF4-FFF2-40B4-BE49-F238E27FC236}">
                <a16:creationId xmlns:a16="http://schemas.microsoft.com/office/drawing/2014/main" id="{1084B47D-CF37-1B41-93D5-2DCC3BCCE5AE}"/>
              </a:ext>
            </a:extLst>
          </p:cNvPr>
          <p:cNvSpPr>
            <a:spLocks noGrp="1"/>
          </p:cNvSpPr>
          <p:nvPr>
            <p:ph idx="1"/>
          </p:nvPr>
        </p:nvSpPr>
        <p:spPr>
          <a:xfrm>
            <a:off x="911224" y="2241549"/>
            <a:ext cx="6369141" cy="3995739"/>
          </a:xfrm>
        </p:spPr>
        <p:txBody>
          <a:bodyPr>
            <a:noAutofit/>
          </a:bodyPr>
          <a:lstStyle/>
          <a:p>
            <a:pPr>
              <a:lnSpc>
                <a:spcPct val="100000"/>
              </a:lnSpc>
              <a:spcBef>
                <a:spcPts val="600"/>
              </a:spcBef>
              <a:buClr>
                <a:schemeClr val="tx1"/>
              </a:buClr>
            </a:pPr>
            <a:r>
              <a:rPr lang="en-AU" dirty="0"/>
              <a:t>Master-planned agricultural precinct providing land, utilities and infrastructure, including </a:t>
            </a:r>
            <a:r>
              <a:rPr lang="en-AU" b="1" dirty="0">
                <a:solidFill>
                  <a:schemeClr val="accent2"/>
                </a:solidFill>
              </a:rPr>
              <a:t>high priority water licencing </a:t>
            </a:r>
            <a:r>
              <a:rPr lang="en-AU" dirty="0"/>
              <a:t>for 86,000ML per annum at &gt;95% reliability</a:t>
            </a:r>
          </a:p>
          <a:p>
            <a:pPr>
              <a:lnSpc>
                <a:spcPct val="100000"/>
              </a:lnSpc>
              <a:spcBef>
                <a:spcPts val="600"/>
              </a:spcBef>
              <a:buClr>
                <a:schemeClr val="tx1"/>
              </a:buClr>
            </a:pPr>
            <a:r>
              <a:rPr lang="en-AU" dirty="0"/>
              <a:t>&gt;9,000 hectares to be initially developed for high value cropping:</a:t>
            </a:r>
          </a:p>
          <a:p>
            <a:pPr lvl="1">
              <a:lnSpc>
                <a:spcPct val="100000"/>
              </a:lnSpc>
              <a:spcBef>
                <a:spcPts val="300"/>
              </a:spcBef>
              <a:buClr>
                <a:schemeClr val="tx1"/>
              </a:buClr>
            </a:pPr>
            <a:r>
              <a:rPr lang="en-AU" dirty="0"/>
              <a:t>80% suitable for growing high value </a:t>
            </a:r>
            <a:r>
              <a:rPr lang="en-AU" b="1" dirty="0">
                <a:solidFill>
                  <a:schemeClr val="accent2"/>
                </a:solidFill>
              </a:rPr>
              <a:t>permanent fruit and nut crops</a:t>
            </a:r>
          </a:p>
          <a:p>
            <a:pPr lvl="1">
              <a:lnSpc>
                <a:spcPct val="100000"/>
              </a:lnSpc>
              <a:spcBef>
                <a:spcPts val="300"/>
              </a:spcBef>
              <a:buClr>
                <a:schemeClr val="tx1"/>
              </a:buClr>
            </a:pPr>
            <a:r>
              <a:rPr lang="en-AU" dirty="0"/>
              <a:t>20% suitable for growing </a:t>
            </a:r>
            <a:r>
              <a:rPr lang="en-AU" b="1" dirty="0">
                <a:solidFill>
                  <a:schemeClr val="accent2"/>
                </a:solidFill>
              </a:rPr>
              <a:t>annual</a:t>
            </a:r>
            <a:r>
              <a:rPr lang="en-AU" dirty="0"/>
              <a:t> </a:t>
            </a:r>
            <a:r>
              <a:rPr lang="en-AU" b="1" dirty="0">
                <a:solidFill>
                  <a:schemeClr val="accent2"/>
                </a:solidFill>
              </a:rPr>
              <a:t>cereal and legume crops </a:t>
            </a:r>
          </a:p>
          <a:p>
            <a:pPr>
              <a:lnSpc>
                <a:spcPct val="100000"/>
              </a:lnSpc>
              <a:spcBef>
                <a:spcPts val="600"/>
              </a:spcBef>
              <a:buClr>
                <a:schemeClr val="tx1"/>
              </a:buClr>
            </a:pPr>
            <a:r>
              <a:rPr lang="en-AU" dirty="0"/>
              <a:t>Provides the Collinsville region the opportunity to become one of the </a:t>
            </a:r>
            <a:r>
              <a:rPr lang="en-AU" b="1" dirty="0">
                <a:solidFill>
                  <a:schemeClr val="accent2"/>
                </a:solidFill>
              </a:rPr>
              <a:t>key food bowls of Australia</a:t>
            </a:r>
            <a:r>
              <a:rPr lang="en-AU" dirty="0"/>
              <a:t>, creating jobs and delivering on the Federal Government’s 2030 vision for food security</a:t>
            </a:r>
          </a:p>
          <a:p>
            <a:pPr>
              <a:lnSpc>
                <a:spcPct val="100000"/>
              </a:lnSpc>
              <a:spcBef>
                <a:spcPts val="600"/>
              </a:spcBef>
              <a:buClr>
                <a:schemeClr val="tx1"/>
              </a:buClr>
            </a:pPr>
            <a:r>
              <a:rPr lang="en-AU" dirty="0"/>
              <a:t>Provides excellent </a:t>
            </a:r>
            <a:r>
              <a:rPr lang="en-AU" b="1" dirty="0">
                <a:solidFill>
                  <a:schemeClr val="accent2"/>
                </a:solidFill>
              </a:rPr>
              <a:t>geographic diversity </a:t>
            </a:r>
            <a:r>
              <a:rPr lang="en-AU" dirty="0"/>
              <a:t>for fresh produce suppliers looking to extend their seasons</a:t>
            </a:r>
          </a:p>
          <a:p>
            <a:pPr>
              <a:lnSpc>
                <a:spcPct val="100000"/>
              </a:lnSpc>
              <a:spcBef>
                <a:spcPts val="600"/>
              </a:spcBef>
              <a:buClr>
                <a:schemeClr val="tx1"/>
              </a:buClr>
            </a:pPr>
            <a:r>
              <a:rPr lang="en-AU" dirty="0"/>
              <a:t>Farming practices to align with the Commonwealth and Queensland Governments’ Reef 2050 Plan for the protection and</a:t>
            </a:r>
            <a:r>
              <a:rPr lang="en-AU" b="1" dirty="0">
                <a:solidFill>
                  <a:schemeClr val="accent2"/>
                </a:solidFill>
              </a:rPr>
              <a:t> management of the Great Barrier Reef</a:t>
            </a:r>
          </a:p>
          <a:p>
            <a:pPr>
              <a:lnSpc>
                <a:spcPct val="100000"/>
              </a:lnSpc>
              <a:spcBef>
                <a:spcPts val="600"/>
              </a:spcBef>
              <a:buClr>
                <a:schemeClr val="tx1"/>
              </a:buClr>
            </a:pPr>
            <a:r>
              <a:rPr lang="en-AU" dirty="0"/>
              <a:t>4 key properties to be acquired / farm shared</a:t>
            </a:r>
          </a:p>
        </p:txBody>
      </p:sp>
      <p:sp>
        <p:nvSpPr>
          <p:cNvPr id="4" name="Slide Number Placeholder 3">
            <a:extLst>
              <a:ext uri="{FF2B5EF4-FFF2-40B4-BE49-F238E27FC236}">
                <a16:creationId xmlns:a16="http://schemas.microsoft.com/office/drawing/2014/main" id="{9D0B3533-8E48-524A-B9D3-932AF2883817}"/>
              </a:ext>
            </a:extLst>
          </p:cNvPr>
          <p:cNvSpPr>
            <a:spLocks noGrp="1"/>
          </p:cNvSpPr>
          <p:nvPr>
            <p:ph type="sldNum" sz="quarter" idx="12"/>
          </p:nvPr>
        </p:nvSpPr>
        <p:spPr/>
        <p:txBody>
          <a:bodyPr/>
          <a:lstStyle/>
          <a:p>
            <a:fld id="{9CADE3F3-7E63-CB4F-BD1E-AE86C6E55E9B}" type="slidenum">
              <a:rPr lang="en-AU" smtClean="0"/>
              <a:pPr/>
              <a:t>9</a:t>
            </a:fld>
            <a:endParaRPr lang="en-AU" dirty="0"/>
          </a:p>
        </p:txBody>
      </p:sp>
      <p:sp>
        <p:nvSpPr>
          <p:cNvPr id="5" name="Footer Placeholder 4">
            <a:extLst>
              <a:ext uri="{FF2B5EF4-FFF2-40B4-BE49-F238E27FC236}">
                <a16:creationId xmlns:a16="http://schemas.microsoft.com/office/drawing/2014/main" id="{BC76C3F7-B46A-9F4F-BE3B-7B4710BB5604}"/>
              </a:ext>
            </a:extLst>
          </p:cNvPr>
          <p:cNvSpPr>
            <a:spLocks noGrp="1"/>
          </p:cNvSpPr>
          <p:nvPr>
            <p:ph type="ftr" sz="quarter" idx="3"/>
          </p:nvPr>
        </p:nvSpPr>
        <p:spPr/>
        <p:txBody>
          <a:bodyPr/>
          <a:lstStyle/>
          <a:p>
            <a:r>
              <a:rPr lang="en-AU" dirty="0"/>
              <a:t>Confidential</a:t>
            </a:r>
          </a:p>
        </p:txBody>
      </p:sp>
      <p:sp>
        <p:nvSpPr>
          <p:cNvPr id="6" name="TextBox 5">
            <a:extLst>
              <a:ext uri="{FF2B5EF4-FFF2-40B4-BE49-F238E27FC236}">
                <a16:creationId xmlns:a16="http://schemas.microsoft.com/office/drawing/2014/main" id="{CE39A908-0428-ED4D-AE6B-64A36FFA532A}"/>
              </a:ext>
            </a:extLst>
          </p:cNvPr>
          <p:cNvSpPr txBox="1"/>
          <p:nvPr/>
        </p:nvSpPr>
        <p:spPr>
          <a:xfrm>
            <a:off x="838199" y="1080744"/>
            <a:ext cx="10515599" cy="400110"/>
          </a:xfrm>
          <a:prstGeom prst="rect">
            <a:avLst/>
          </a:prstGeom>
          <a:noFill/>
        </p:spPr>
        <p:txBody>
          <a:bodyPr wrap="square" rtlCol="0">
            <a:spAutoFit/>
          </a:bodyPr>
          <a:lstStyle/>
          <a:p>
            <a:r>
              <a:rPr lang="en-AU" sz="2000" b="1" dirty="0">
                <a:solidFill>
                  <a:schemeClr val="bg1"/>
                </a:solidFill>
                <a:latin typeface="Avenir Book" panose="02000503020000020003" pitchFamily="2" charset="0"/>
              </a:rPr>
              <a:t>Development for prime horticultural and agricultural land</a:t>
            </a:r>
          </a:p>
        </p:txBody>
      </p:sp>
      <p:pic>
        <p:nvPicPr>
          <p:cNvPr id="10246" name="Picture 6">
            <a:extLst>
              <a:ext uri="{FF2B5EF4-FFF2-40B4-BE49-F238E27FC236}">
                <a16:creationId xmlns:a16="http://schemas.microsoft.com/office/drawing/2014/main" id="{2F21EB98-D242-4841-BCFF-2AB9CE8765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4805" y="2652469"/>
            <a:ext cx="1671803" cy="688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0722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0C1B55"/>
      </a:accent1>
      <a:accent2>
        <a:srgbClr val="33B0CD"/>
      </a:accent2>
      <a:accent3>
        <a:srgbClr val="FBB040"/>
      </a:accent3>
      <a:accent4>
        <a:srgbClr val="8DB12E"/>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17963</TotalTime>
  <Words>1959</Words>
  <Application>Microsoft Office PowerPoint</Application>
  <PresentationFormat>Widescreen</PresentationFormat>
  <Paragraphs>193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Book</vt:lpstr>
      <vt:lpstr>Avenir Heavy</vt:lpstr>
      <vt:lpstr>Calibri</vt:lpstr>
      <vt:lpstr>Wingdings</vt:lpstr>
      <vt:lpstr>Office Theme</vt:lpstr>
      <vt:lpstr>Growing North Queensland</vt:lpstr>
      <vt:lpstr>Disclaimer</vt:lpstr>
      <vt:lpstr>Our Search for a Funding Partner</vt:lpstr>
      <vt:lpstr>BRU Company Snapshot</vt:lpstr>
      <vt:lpstr>Our Three Integrated Projects </vt:lpstr>
      <vt:lpstr>Our Long Term Vision</vt:lpstr>
      <vt:lpstr>Urannah Water Scheme</vt:lpstr>
      <vt:lpstr>Bowen Renewable Energy Hub</vt:lpstr>
      <vt:lpstr>Collinsville Irrigation Scheme</vt:lpstr>
      <vt:lpstr>How BRU Will Help Meet North Qld’s Needs</vt:lpstr>
      <vt:lpstr>Community and Regional Benefit</vt:lpstr>
      <vt:lpstr>Government Endorsement</vt:lpstr>
      <vt:lpstr>Ticking Milestones</vt:lpstr>
      <vt:lpstr>The Right Opportunity in the Right Location</vt:lpstr>
      <vt:lpstr>Closing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Andrew Ward</dc:creator>
  <cp:keywords/>
  <dc:description/>
  <cp:lastModifiedBy>Paul McLaughlin</cp:lastModifiedBy>
  <cp:revision>243</cp:revision>
  <cp:lastPrinted>2021-04-20T02:17:42Z</cp:lastPrinted>
  <dcterms:created xsi:type="dcterms:W3CDTF">2021-03-24T00:59:52Z</dcterms:created>
  <dcterms:modified xsi:type="dcterms:W3CDTF">2021-11-08T06:00:20Z</dcterms:modified>
  <cp:category/>
</cp:coreProperties>
</file>